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92425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0318" y="754493"/>
            <a:ext cx="379176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3614" y="1857487"/>
            <a:ext cx="6125171" cy="6160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92425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uxfercylinders.com/" TargetMode="External"/><Relationship Id="rId3" Type="http://schemas.openxmlformats.org/officeDocument/2006/relationships/notesSlide" Target="../notesSlides/notesSlide38.xml"/><Relationship Id="rId4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Relationship Id="rId3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Relationship Id="rId3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Relationship Id="rId3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arinestudio.com/sunpacific/psi" TargetMode="External"/><Relationship Id="rId3" Type="http://schemas.openxmlformats.org/officeDocument/2006/relationships/hyperlink" Target="mailto:psicylinders@msn.com" TargetMode="External"/><Relationship Id="rId4" Type="http://schemas.openxmlformats.org/officeDocument/2006/relationships/hyperlink" Target="mailto:s@msn.com" TargetMode="External"/><Relationship Id="rId5" Type="http://schemas.openxmlformats.org/officeDocument/2006/relationships/notesSlide" Target="../notesSlides/notesSlide46.xml"/><Relationship Id="rId6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7.xml"/><Relationship Id="rId3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8.xml"/><Relationship Id="rId3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9.xml"/><Relationship Id="rId3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0.xml"/><Relationship Id="rId3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1.xml"/><Relationship Id="rId3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2.xml"/><Relationship Id="rId3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3.xml"/><Relationship Id="rId3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4.xml"/><Relationship Id="rId3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5.xml"/><Relationship Id="rId3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6.xml"/><Relationship Id="rId3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7.xml"/><Relationship Id="rId3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8.xml"/><Relationship Id="rId3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9.xml"/><Relationship Id="rId3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0.xml"/><Relationship Id="rId3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1.xml"/><Relationship Id="rId3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2.xml"/><Relationship Id="rId3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3.xml"/><Relationship Id="rId3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notesSlide" Target="../notesSlides/notesSlide64.xml"/><Relationship Id="rId4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notesSlide" Target="../notesSlides/notesSlide65.xml"/><Relationship Id="rId4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6.xml"/><Relationship Id="rId3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7.xml"/><Relationship Id="rId3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notesSlide" Target="../notesSlides/notesSlide68.xml"/><Relationship Id="rId4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69.xml"/><Relationship Id="rId4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notesSlide" Target="../notesSlides/notesSlide70.xml"/><Relationship Id="rId4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notesSlide" Target="../notesSlides/notesSlide71.xml"/><Relationship Id="rId4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notesSlide" Target="../notesSlides/notesSlide72.xml"/><Relationship Id="rId4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notesSlide" Target="../notesSlides/notesSlide73.xml"/><Relationship Id="rId4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notesSlide" Target="../notesSlides/notesSlide74.xml"/><Relationship Id="rId4" Type="http://schemas.openxmlformats.org/officeDocument/2006/relationships/slide" Target="slide7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9792" y="4018132"/>
            <a:ext cx="4011295" cy="142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</a:pPr>
            <a:r>
              <a:rPr dirty="0" sz="2400" spc="-135" b="1">
                <a:solidFill>
                  <a:srgbClr val="292425"/>
                </a:solidFill>
                <a:latin typeface="Garamond"/>
                <a:cs typeface="Garamond"/>
              </a:rPr>
              <a:t>LUXFER'S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3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13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2400" spc="-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90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14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114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24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165" b="1">
                <a:solidFill>
                  <a:srgbClr val="292425"/>
                </a:solidFill>
                <a:latin typeface="Garamond"/>
                <a:cs typeface="Garamond"/>
              </a:rPr>
              <a:t>VOLUME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50" b="1">
                <a:solidFill>
                  <a:srgbClr val="292425"/>
                </a:solidFill>
                <a:latin typeface="Garamond"/>
                <a:cs typeface="Garamond"/>
              </a:rPr>
              <a:t>TWO:</a:t>
            </a:r>
            <a:endParaRPr sz="240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dirty="0" sz="2400" spc="254" b="1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80" b="1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2400" spc="1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2400" spc="-165" b="1">
                <a:solidFill>
                  <a:srgbClr val="292425"/>
                </a:solidFill>
                <a:latin typeface="Garamond"/>
                <a:cs typeface="Garamond"/>
              </a:rPr>
              <a:t>PRESENT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2085" y="6585139"/>
            <a:ext cx="564705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1805" marR="5080" indent="-459740">
              <a:lnSpc>
                <a:spcPct val="100000"/>
              </a:lnSpc>
            </a:pPr>
            <a:r>
              <a:rPr dirty="0" sz="16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45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80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-65" b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600" spc="70" b="1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7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105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7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-2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6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70" b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6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600" spc="70" b="1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110" b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-35" b="1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95" b="1">
                <a:solidFill>
                  <a:srgbClr val="292425"/>
                </a:solidFill>
                <a:latin typeface="Garamond"/>
                <a:cs typeface="Garamond"/>
              </a:rPr>
              <a:t>between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170" b="1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1600" spc="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600" spc="150" b="1">
                <a:solidFill>
                  <a:srgbClr val="292425"/>
                </a:solidFill>
                <a:latin typeface="Garamond"/>
                <a:cs typeface="Garamond"/>
              </a:rPr>
              <a:t>onwa</a:t>
            </a:r>
            <a:r>
              <a:rPr dirty="0" sz="1600" spc="114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600" spc="65" b="1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4356" y="580628"/>
            <a:ext cx="903571" cy="8332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88873" y="881940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27"/>
                </a:moveTo>
                <a:lnTo>
                  <a:pt x="53467" y="140627"/>
                </a:lnTo>
                <a:lnTo>
                  <a:pt x="53467" y="216306"/>
                </a:lnTo>
                <a:lnTo>
                  <a:pt x="157098" y="216306"/>
                </a:lnTo>
                <a:lnTo>
                  <a:pt x="157098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66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7242" y="881940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27"/>
                </a:moveTo>
                <a:lnTo>
                  <a:pt x="53454" y="140627"/>
                </a:lnTo>
                <a:lnTo>
                  <a:pt x="53454" y="216306"/>
                </a:lnTo>
                <a:lnTo>
                  <a:pt x="157099" y="216306"/>
                </a:lnTo>
                <a:lnTo>
                  <a:pt x="157099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8873" y="903441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39"/>
                </a:moveTo>
                <a:lnTo>
                  <a:pt x="53467" y="140639"/>
                </a:lnTo>
                <a:lnTo>
                  <a:pt x="53467" y="216306"/>
                </a:lnTo>
                <a:lnTo>
                  <a:pt x="157098" y="216306"/>
                </a:lnTo>
                <a:lnTo>
                  <a:pt x="157098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66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7242" y="903441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39"/>
                </a:moveTo>
                <a:lnTo>
                  <a:pt x="53454" y="140639"/>
                </a:lnTo>
                <a:lnTo>
                  <a:pt x="53454" y="216306"/>
                </a:lnTo>
                <a:lnTo>
                  <a:pt x="157099" y="216306"/>
                </a:lnTo>
                <a:lnTo>
                  <a:pt x="157099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02956" y="9120867"/>
            <a:ext cx="1151293" cy="1629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72379" y="9144990"/>
            <a:ext cx="0" cy="106680"/>
          </a:xfrm>
          <a:custGeom>
            <a:avLst/>
            <a:gdLst/>
            <a:ahLst/>
            <a:cxnLst/>
            <a:rect l="l" t="t" r="r" b="b"/>
            <a:pathLst>
              <a:path w="0" h="106679">
                <a:moveTo>
                  <a:pt x="0" y="0"/>
                </a:moveTo>
                <a:lnTo>
                  <a:pt x="0" y="106565"/>
                </a:lnTo>
              </a:path>
            </a:pathLst>
          </a:custGeom>
          <a:ln w="110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08002" y="9139618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5">
                <a:moveTo>
                  <a:pt x="0" y="0"/>
                </a:moveTo>
                <a:lnTo>
                  <a:pt x="0" y="111937"/>
                </a:lnTo>
              </a:path>
            </a:pathLst>
          </a:custGeom>
          <a:ln w="110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37206" y="9173172"/>
            <a:ext cx="67310" cy="78740"/>
          </a:xfrm>
          <a:custGeom>
            <a:avLst/>
            <a:gdLst/>
            <a:ahLst/>
            <a:cxnLst/>
            <a:rect l="l" t="t" r="r" b="b"/>
            <a:pathLst>
              <a:path w="67310" h="78740">
                <a:moveTo>
                  <a:pt x="9766" y="1713"/>
                </a:moveTo>
                <a:lnTo>
                  <a:pt x="0" y="1713"/>
                </a:lnTo>
                <a:lnTo>
                  <a:pt x="0" y="78383"/>
                </a:lnTo>
                <a:lnTo>
                  <a:pt x="9766" y="78383"/>
                </a:lnTo>
                <a:lnTo>
                  <a:pt x="9887" y="28358"/>
                </a:lnTo>
                <a:lnTo>
                  <a:pt x="9918" y="27469"/>
                </a:lnTo>
                <a:lnTo>
                  <a:pt x="15219" y="16987"/>
                </a:lnTo>
                <a:lnTo>
                  <a:pt x="22118" y="12368"/>
                </a:lnTo>
                <a:lnTo>
                  <a:pt x="9766" y="12368"/>
                </a:lnTo>
                <a:lnTo>
                  <a:pt x="9766" y="1713"/>
                </a:lnTo>
                <a:close/>
              </a:path>
              <a:path w="67310" h="78740">
                <a:moveTo>
                  <a:pt x="59910" y="8147"/>
                </a:moveTo>
                <a:lnTo>
                  <a:pt x="41923" y="8147"/>
                </a:lnTo>
                <a:lnTo>
                  <a:pt x="53562" y="14576"/>
                </a:lnTo>
                <a:lnTo>
                  <a:pt x="57111" y="28358"/>
                </a:lnTo>
                <a:lnTo>
                  <a:pt x="57111" y="78383"/>
                </a:lnTo>
                <a:lnTo>
                  <a:pt x="66878" y="78383"/>
                </a:lnTo>
                <a:lnTo>
                  <a:pt x="66878" y="21843"/>
                </a:lnTo>
                <a:lnTo>
                  <a:pt x="66713" y="16077"/>
                </a:lnTo>
                <a:lnTo>
                  <a:pt x="59910" y="8147"/>
                </a:lnTo>
                <a:close/>
              </a:path>
              <a:path w="67310" h="78740">
                <a:moveTo>
                  <a:pt x="31815" y="0"/>
                </a:moveTo>
                <a:lnTo>
                  <a:pt x="19915" y="4274"/>
                </a:lnTo>
                <a:lnTo>
                  <a:pt x="9766" y="12368"/>
                </a:lnTo>
                <a:lnTo>
                  <a:pt x="22118" y="12368"/>
                </a:lnTo>
                <a:lnTo>
                  <a:pt x="25001" y="10438"/>
                </a:lnTo>
                <a:lnTo>
                  <a:pt x="41923" y="8147"/>
                </a:lnTo>
                <a:lnTo>
                  <a:pt x="59910" y="8147"/>
                </a:lnTo>
                <a:lnTo>
                  <a:pt x="57999" y="5920"/>
                </a:lnTo>
                <a:lnTo>
                  <a:pt x="47134" y="1173"/>
                </a:lnTo>
                <a:lnTo>
                  <a:pt x="3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37206" y="9173172"/>
            <a:ext cx="67310" cy="78740"/>
          </a:xfrm>
          <a:custGeom>
            <a:avLst/>
            <a:gdLst/>
            <a:ahLst/>
            <a:cxnLst/>
            <a:rect l="l" t="t" r="r" b="b"/>
            <a:pathLst>
              <a:path w="67310" h="78740">
                <a:moveTo>
                  <a:pt x="9766" y="78383"/>
                </a:moveTo>
                <a:lnTo>
                  <a:pt x="0" y="78383"/>
                </a:lnTo>
                <a:lnTo>
                  <a:pt x="0" y="1713"/>
                </a:lnTo>
                <a:lnTo>
                  <a:pt x="9766" y="1713"/>
                </a:lnTo>
                <a:lnTo>
                  <a:pt x="9766" y="12368"/>
                </a:lnTo>
                <a:lnTo>
                  <a:pt x="19915" y="4274"/>
                </a:lnTo>
                <a:lnTo>
                  <a:pt x="31815" y="0"/>
                </a:lnTo>
                <a:lnTo>
                  <a:pt x="47134" y="1173"/>
                </a:lnTo>
                <a:lnTo>
                  <a:pt x="57999" y="5920"/>
                </a:lnTo>
                <a:lnTo>
                  <a:pt x="66713" y="16077"/>
                </a:lnTo>
                <a:lnTo>
                  <a:pt x="66878" y="21843"/>
                </a:lnTo>
                <a:lnTo>
                  <a:pt x="66878" y="28205"/>
                </a:lnTo>
                <a:lnTo>
                  <a:pt x="66878" y="78383"/>
                </a:lnTo>
                <a:lnTo>
                  <a:pt x="57111" y="78383"/>
                </a:lnTo>
                <a:lnTo>
                  <a:pt x="57111" y="28358"/>
                </a:lnTo>
                <a:lnTo>
                  <a:pt x="53562" y="14576"/>
                </a:lnTo>
                <a:lnTo>
                  <a:pt x="41923" y="8147"/>
                </a:lnTo>
                <a:lnTo>
                  <a:pt x="25001" y="10438"/>
                </a:lnTo>
                <a:lnTo>
                  <a:pt x="15219" y="16987"/>
                </a:lnTo>
                <a:lnTo>
                  <a:pt x="9918" y="27469"/>
                </a:lnTo>
                <a:lnTo>
                  <a:pt x="9766" y="31761"/>
                </a:lnTo>
                <a:lnTo>
                  <a:pt x="9766" y="37095"/>
                </a:lnTo>
                <a:lnTo>
                  <a:pt x="9766" y="78383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1544" y="9144990"/>
            <a:ext cx="76835" cy="107950"/>
          </a:xfrm>
          <a:custGeom>
            <a:avLst/>
            <a:gdLst/>
            <a:ahLst/>
            <a:cxnLst/>
            <a:rect l="l" t="t" r="r" b="b"/>
            <a:pathLst>
              <a:path w="76835" h="107950">
                <a:moveTo>
                  <a:pt x="35044" y="27846"/>
                </a:moveTo>
                <a:lnTo>
                  <a:pt x="867" y="62063"/>
                </a:lnTo>
                <a:lnTo>
                  <a:pt x="0" y="79756"/>
                </a:lnTo>
                <a:lnTo>
                  <a:pt x="4413" y="91352"/>
                </a:lnTo>
                <a:lnTo>
                  <a:pt x="12885" y="100354"/>
                </a:lnTo>
                <a:lnTo>
                  <a:pt x="26108" y="106055"/>
                </a:lnTo>
                <a:lnTo>
                  <a:pt x="44773" y="107746"/>
                </a:lnTo>
                <a:lnTo>
                  <a:pt x="57120" y="102588"/>
                </a:lnTo>
                <a:lnTo>
                  <a:pt x="60675" y="98908"/>
                </a:lnTo>
                <a:lnTo>
                  <a:pt x="27748" y="98908"/>
                </a:lnTo>
                <a:lnTo>
                  <a:pt x="18198" y="92222"/>
                </a:lnTo>
                <a:lnTo>
                  <a:pt x="11948" y="79798"/>
                </a:lnTo>
                <a:lnTo>
                  <a:pt x="9858" y="60878"/>
                </a:lnTo>
                <a:lnTo>
                  <a:pt x="14518" y="47942"/>
                </a:lnTo>
                <a:lnTo>
                  <a:pt x="23925" y="39101"/>
                </a:lnTo>
                <a:lnTo>
                  <a:pt x="38140" y="35826"/>
                </a:lnTo>
                <a:lnTo>
                  <a:pt x="76380" y="35826"/>
                </a:lnTo>
                <a:lnTo>
                  <a:pt x="76380" y="35629"/>
                </a:lnTo>
                <a:lnTo>
                  <a:pt x="60471" y="35629"/>
                </a:lnTo>
                <a:lnTo>
                  <a:pt x="48952" y="29817"/>
                </a:lnTo>
                <a:lnTo>
                  <a:pt x="35044" y="27846"/>
                </a:lnTo>
                <a:close/>
              </a:path>
              <a:path w="76835" h="107950">
                <a:moveTo>
                  <a:pt x="76380" y="93091"/>
                </a:moveTo>
                <a:lnTo>
                  <a:pt x="66613" y="93091"/>
                </a:lnTo>
                <a:lnTo>
                  <a:pt x="66613" y="106565"/>
                </a:lnTo>
                <a:lnTo>
                  <a:pt x="76380" y="106565"/>
                </a:lnTo>
                <a:lnTo>
                  <a:pt x="76380" y="93091"/>
                </a:lnTo>
                <a:close/>
              </a:path>
              <a:path w="76835" h="107950">
                <a:moveTo>
                  <a:pt x="76380" y="35826"/>
                </a:moveTo>
                <a:lnTo>
                  <a:pt x="38140" y="35826"/>
                </a:lnTo>
                <a:lnTo>
                  <a:pt x="44736" y="36561"/>
                </a:lnTo>
                <a:lnTo>
                  <a:pt x="56527" y="42853"/>
                </a:lnTo>
                <a:lnTo>
                  <a:pt x="63996" y="54252"/>
                </a:lnTo>
                <a:lnTo>
                  <a:pt x="66599" y="69142"/>
                </a:lnTo>
                <a:lnTo>
                  <a:pt x="64303" y="81588"/>
                </a:lnTo>
                <a:lnTo>
                  <a:pt x="57566" y="91379"/>
                </a:lnTo>
                <a:lnTo>
                  <a:pt x="45633" y="97493"/>
                </a:lnTo>
                <a:lnTo>
                  <a:pt x="27748" y="98908"/>
                </a:lnTo>
                <a:lnTo>
                  <a:pt x="60675" y="98908"/>
                </a:lnTo>
                <a:lnTo>
                  <a:pt x="66296" y="93091"/>
                </a:lnTo>
                <a:lnTo>
                  <a:pt x="76380" y="93091"/>
                </a:lnTo>
                <a:lnTo>
                  <a:pt x="76380" y="35826"/>
                </a:lnTo>
                <a:close/>
              </a:path>
              <a:path w="76835" h="107950">
                <a:moveTo>
                  <a:pt x="76380" y="0"/>
                </a:moveTo>
                <a:lnTo>
                  <a:pt x="66613" y="0"/>
                </a:lnTo>
                <a:lnTo>
                  <a:pt x="60471" y="35629"/>
                </a:lnTo>
                <a:lnTo>
                  <a:pt x="76380" y="35629"/>
                </a:lnTo>
                <a:lnTo>
                  <a:pt x="7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21544" y="9144990"/>
            <a:ext cx="76835" cy="107950"/>
          </a:xfrm>
          <a:custGeom>
            <a:avLst/>
            <a:gdLst/>
            <a:ahLst/>
            <a:cxnLst/>
            <a:rect l="l" t="t" r="r" b="b"/>
            <a:pathLst>
              <a:path w="76835" h="107950">
                <a:moveTo>
                  <a:pt x="66613" y="0"/>
                </a:moveTo>
                <a:lnTo>
                  <a:pt x="76380" y="0"/>
                </a:lnTo>
                <a:lnTo>
                  <a:pt x="76380" y="106565"/>
                </a:lnTo>
                <a:lnTo>
                  <a:pt x="66613" y="106565"/>
                </a:lnTo>
                <a:lnTo>
                  <a:pt x="66613" y="93091"/>
                </a:lnTo>
                <a:lnTo>
                  <a:pt x="66296" y="93091"/>
                </a:lnTo>
                <a:lnTo>
                  <a:pt x="57120" y="102588"/>
                </a:lnTo>
                <a:lnTo>
                  <a:pt x="44773" y="107746"/>
                </a:lnTo>
                <a:lnTo>
                  <a:pt x="26108" y="106055"/>
                </a:lnTo>
                <a:lnTo>
                  <a:pt x="12885" y="100354"/>
                </a:lnTo>
                <a:lnTo>
                  <a:pt x="4413" y="91352"/>
                </a:lnTo>
                <a:lnTo>
                  <a:pt x="0" y="79756"/>
                </a:lnTo>
                <a:lnTo>
                  <a:pt x="867" y="62063"/>
                </a:lnTo>
                <a:lnTo>
                  <a:pt x="4765" y="47782"/>
                </a:lnTo>
                <a:lnTo>
                  <a:pt x="11734" y="37156"/>
                </a:lnTo>
                <a:lnTo>
                  <a:pt x="21813" y="30430"/>
                </a:lnTo>
                <a:lnTo>
                  <a:pt x="35044" y="27846"/>
                </a:lnTo>
                <a:lnTo>
                  <a:pt x="48952" y="29817"/>
                </a:lnTo>
                <a:lnTo>
                  <a:pt x="60471" y="35629"/>
                </a:lnTo>
                <a:lnTo>
                  <a:pt x="66613" y="0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31402" y="9180817"/>
            <a:ext cx="57150" cy="63500"/>
          </a:xfrm>
          <a:custGeom>
            <a:avLst/>
            <a:gdLst/>
            <a:ahLst/>
            <a:cxnLst/>
            <a:rect l="l" t="t" r="r" b="b"/>
            <a:pathLst>
              <a:path w="57150" h="63500">
                <a:moveTo>
                  <a:pt x="28282" y="0"/>
                </a:moveTo>
                <a:lnTo>
                  <a:pt x="14067" y="3274"/>
                </a:lnTo>
                <a:lnTo>
                  <a:pt x="4660" y="12116"/>
                </a:lnTo>
                <a:lnTo>
                  <a:pt x="0" y="25051"/>
                </a:lnTo>
                <a:lnTo>
                  <a:pt x="2090" y="43971"/>
                </a:lnTo>
                <a:lnTo>
                  <a:pt x="8339" y="56395"/>
                </a:lnTo>
                <a:lnTo>
                  <a:pt x="17889" y="63082"/>
                </a:lnTo>
                <a:lnTo>
                  <a:pt x="35775" y="61667"/>
                </a:lnTo>
                <a:lnTo>
                  <a:pt x="47708" y="55552"/>
                </a:lnTo>
                <a:lnTo>
                  <a:pt x="54445" y="45761"/>
                </a:lnTo>
                <a:lnTo>
                  <a:pt x="56741" y="33316"/>
                </a:lnTo>
                <a:lnTo>
                  <a:pt x="54138" y="18426"/>
                </a:lnTo>
                <a:lnTo>
                  <a:pt x="46669" y="7027"/>
                </a:lnTo>
                <a:lnTo>
                  <a:pt x="34877" y="735"/>
                </a:lnTo>
                <a:lnTo>
                  <a:pt x="28282" y="0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6610" y="9172911"/>
            <a:ext cx="74295" cy="80645"/>
          </a:xfrm>
          <a:custGeom>
            <a:avLst/>
            <a:gdLst/>
            <a:ahLst/>
            <a:cxnLst/>
            <a:rect l="l" t="t" r="r" b="b"/>
            <a:pathLst>
              <a:path w="74294" h="80645">
                <a:moveTo>
                  <a:pt x="34463" y="0"/>
                </a:moveTo>
                <a:lnTo>
                  <a:pt x="958" y="34679"/>
                </a:lnTo>
                <a:lnTo>
                  <a:pt x="0" y="52692"/>
                </a:lnTo>
                <a:lnTo>
                  <a:pt x="4772" y="63987"/>
                </a:lnTo>
                <a:lnTo>
                  <a:pt x="13628" y="72745"/>
                </a:lnTo>
                <a:lnTo>
                  <a:pt x="27181" y="78313"/>
                </a:lnTo>
                <a:lnTo>
                  <a:pt x="46046" y="80041"/>
                </a:lnTo>
                <a:lnTo>
                  <a:pt x="59295" y="75175"/>
                </a:lnTo>
                <a:lnTo>
                  <a:pt x="62149" y="72423"/>
                </a:lnTo>
                <a:lnTo>
                  <a:pt x="32761" y="72423"/>
                </a:lnTo>
                <a:lnTo>
                  <a:pt x="19630" y="67065"/>
                </a:lnTo>
                <a:lnTo>
                  <a:pt x="11691" y="56434"/>
                </a:lnTo>
                <a:lnTo>
                  <a:pt x="9102" y="42386"/>
                </a:lnTo>
                <a:lnTo>
                  <a:pt x="56568" y="34750"/>
                </a:lnTo>
                <a:lnTo>
                  <a:pt x="9364" y="33298"/>
                </a:lnTo>
                <a:lnTo>
                  <a:pt x="12755" y="23597"/>
                </a:lnTo>
                <a:lnTo>
                  <a:pt x="20141" y="15948"/>
                </a:lnTo>
                <a:lnTo>
                  <a:pt x="32821" y="11543"/>
                </a:lnTo>
                <a:lnTo>
                  <a:pt x="64170" y="11543"/>
                </a:lnTo>
                <a:lnTo>
                  <a:pt x="61418" y="8131"/>
                </a:lnTo>
                <a:lnTo>
                  <a:pt x="49686" y="2026"/>
                </a:lnTo>
                <a:lnTo>
                  <a:pt x="34463" y="0"/>
                </a:lnTo>
                <a:close/>
              </a:path>
              <a:path w="74294" h="80645">
                <a:moveTo>
                  <a:pt x="73872" y="55111"/>
                </a:moveTo>
                <a:lnTo>
                  <a:pt x="58919" y="63291"/>
                </a:lnTo>
                <a:lnTo>
                  <a:pt x="48689" y="70219"/>
                </a:lnTo>
                <a:lnTo>
                  <a:pt x="32761" y="72423"/>
                </a:lnTo>
                <a:lnTo>
                  <a:pt x="62149" y="72423"/>
                </a:lnTo>
                <a:lnTo>
                  <a:pt x="68285" y="66508"/>
                </a:lnTo>
                <a:lnTo>
                  <a:pt x="73872" y="55111"/>
                </a:lnTo>
                <a:close/>
              </a:path>
              <a:path w="74294" h="80645">
                <a:moveTo>
                  <a:pt x="63797" y="33587"/>
                </a:moveTo>
                <a:lnTo>
                  <a:pt x="56568" y="34750"/>
                </a:lnTo>
                <a:lnTo>
                  <a:pt x="64106" y="34982"/>
                </a:lnTo>
                <a:lnTo>
                  <a:pt x="63797" y="33587"/>
                </a:lnTo>
                <a:close/>
              </a:path>
              <a:path w="74294" h="80645">
                <a:moveTo>
                  <a:pt x="64170" y="11543"/>
                </a:moveTo>
                <a:lnTo>
                  <a:pt x="32821" y="11543"/>
                </a:lnTo>
                <a:lnTo>
                  <a:pt x="52099" y="11572"/>
                </a:lnTo>
                <a:lnTo>
                  <a:pt x="61080" y="21291"/>
                </a:lnTo>
                <a:lnTo>
                  <a:pt x="63797" y="33587"/>
                </a:lnTo>
                <a:lnTo>
                  <a:pt x="73816" y="31975"/>
                </a:lnTo>
                <a:lnTo>
                  <a:pt x="69510" y="18164"/>
                </a:lnTo>
                <a:lnTo>
                  <a:pt x="64170" y="115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16610" y="9172911"/>
            <a:ext cx="74295" cy="80645"/>
          </a:xfrm>
          <a:custGeom>
            <a:avLst/>
            <a:gdLst/>
            <a:ahLst/>
            <a:cxnLst/>
            <a:rect l="l" t="t" r="r" b="b"/>
            <a:pathLst>
              <a:path w="74294" h="80645">
                <a:moveTo>
                  <a:pt x="9102" y="42386"/>
                </a:moveTo>
                <a:lnTo>
                  <a:pt x="11691" y="56434"/>
                </a:lnTo>
                <a:lnTo>
                  <a:pt x="19630" y="67065"/>
                </a:lnTo>
                <a:lnTo>
                  <a:pt x="32761" y="72423"/>
                </a:lnTo>
                <a:lnTo>
                  <a:pt x="48689" y="70219"/>
                </a:lnTo>
                <a:lnTo>
                  <a:pt x="58919" y="63291"/>
                </a:lnTo>
                <a:lnTo>
                  <a:pt x="73872" y="55111"/>
                </a:lnTo>
                <a:lnTo>
                  <a:pt x="68285" y="66508"/>
                </a:lnTo>
                <a:lnTo>
                  <a:pt x="59295" y="75175"/>
                </a:lnTo>
                <a:lnTo>
                  <a:pt x="46046" y="80041"/>
                </a:lnTo>
                <a:lnTo>
                  <a:pt x="27181" y="78313"/>
                </a:lnTo>
                <a:lnTo>
                  <a:pt x="13628" y="72745"/>
                </a:lnTo>
                <a:lnTo>
                  <a:pt x="4772" y="63987"/>
                </a:lnTo>
                <a:lnTo>
                  <a:pt x="0" y="52692"/>
                </a:lnTo>
                <a:lnTo>
                  <a:pt x="958" y="34679"/>
                </a:lnTo>
                <a:lnTo>
                  <a:pt x="5158" y="20308"/>
                </a:lnTo>
                <a:lnTo>
                  <a:pt x="12326" y="9674"/>
                </a:lnTo>
                <a:lnTo>
                  <a:pt x="22185" y="2872"/>
                </a:lnTo>
                <a:lnTo>
                  <a:pt x="34463" y="0"/>
                </a:lnTo>
                <a:lnTo>
                  <a:pt x="49686" y="2026"/>
                </a:lnTo>
                <a:lnTo>
                  <a:pt x="61418" y="8131"/>
                </a:lnTo>
                <a:lnTo>
                  <a:pt x="69510" y="18164"/>
                </a:lnTo>
                <a:lnTo>
                  <a:pt x="73816" y="31975"/>
                </a:lnTo>
                <a:lnTo>
                  <a:pt x="9102" y="42386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25974" y="9184454"/>
            <a:ext cx="55244" cy="23495"/>
          </a:xfrm>
          <a:custGeom>
            <a:avLst/>
            <a:gdLst/>
            <a:ahLst/>
            <a:cxnLst/>
            <a:rect l="l" t="t" r="r" b="b"/>
            <a:pathLst>
              <a:path w="55244" h="23495">
                <a:moveTo>
                  <a:pt x="54741" y="23438"/>
                </a:moveTo>
                <a:lnTo>
                  <a:pt x="51716" y="9748"/>
                </a:lnTo>
                <a:lnTo>
                  <a:pt x="42735" y="28"/>
                </a:lnTo>
                <a:lnTo>
                  <a:pt x="23457" y="0"/>
                </a:lnTo>
                <a:lnTo>
                  <a:pt x="10776" y="4405"/>
                </a:lnTo>
                <a:lnTo>
                  <a:pt x="3391" y="12053"/>
                </a:lnTo>
                <a:lnTo>
                  <a:pt x="0" y="21755"/>
                </a:lnTo>
                <a:lnTo>
                  <a:pt x="54741" y="23438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09887" y="9173384"/>
            <a:ext cx="38100" cy="78740"/>
          </a:xfrm>
          <a:custGeom>
            <a:avLst/>
            <a:gdLst/>
            <a:ahLst/>
            <a:cxnLst/>
            <a:rect l="l" t="t" r="r" b="b"/>
            <a:pathLst>
              <a:path w="38100" h="78740">
                <a:moveTo>
                  <a:pt x="9766" y="1501"/>
                </a:moveTo>
                <a:lnTo>
                  <a:pt x="0" y="1501"/>
                </a:lnTo>
                <a:lnTo>
                  <a:pt x="0" y="78171"/>
                </a:lnTo>
                <a:lnTo>
                  <a:pt x="9766" y="78171"/>
                </a:lnTo>
                <a:lnTo>
                  <a:pt x="9984" y="35112"/>
                </a:lnTo>
                <a:lnTo>
                  <a:pt x="13336" y="21726"/>
                </a:lnTo>
                <a:lnTo>
                  <a:pt x="18759" y="15865"/>
                </a:lnTo>
                <a:lnTo>
                  <a:pt x="9766" y="15865"/>
                </a:lnTo>
                <a:lnTo>
                  <a:pt x="9766" y="1501"/>
                </a:lnTo>
                <a:close/>
              </a:path>
              <a:path w="38100" h="78740">
                <a:moveTo>
                  <a:pt x="29566" y="0"/>
                </a:moveTo>
                <a:lnTo>
                  <a:pt x="17936" y="4838"/>
                </a:lnTo>
                <a:lnTo>
                  <a:pt x="10096" y="15865"/>
                </a:lnTo>
                <a:lnTo>
                  <a:pt x="18759" y="15865"/>
                </a:lnTo>
                <a:lnTo>
                  <a:pt x="21999" y="12365"/>
                </a:lnTo>
                <a:lnTo>
                  <a:pt x="37591" y="9058"/>
                </a:lnTo>
                <a:lnTo>
                  <a:pt x="29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09887" y="9173384"/>
            <a:ext cx="38100" cy="78740"/>
          </a:xfrm>
          <a:custGeom>
            <a:avLst/>
            <a:gdLst/>
            <a:ahLst/>
            <a:cxnLst/>
            <a:rect l="l" t="t" r="r" b="b"/>
            <a:pathLst>
              <a:path w="38100" h="78740">
                <a:moveTo>
                  <a:pt x="9766" y="78171"/>
                </a:moveTo>
                <a:lnTo>
                  <a:pt x="0" y="78171"/>
                </a:lnTo>
                <a:lnTo>
                  <a:pt x="0" y="1501"/>
                </a:lnTo>
                <a:lnTo>
                  <a:pt x="9766" y="1501"/>
                </a:lnTo>
                <a:lnTo>
                  <a:pt x="9766" y="15865"/>
                </a:lnTo>
                <a:lnTo>
                  <a:pt x="10096" y="15865"/>
                </a:lnTo>
                <a:lnTo>
                  <a:pt x="17936" y="4838"/>
                </a:lnTo>
                <a:lnTo>
                  <a:pt x="29566" y="0"/>
                </a:lnTo>
                <a:lnTo>
                  <a:pt x="37591" y="9058"/>
                </a:lnTo>
                <a:lnTo>
                  <a:pt x="21999" y="12365"/>
                </a:lnTo>
                <a:lnTo>
                  <a:pt x="13336" y="21726"/>
                </a:lnTo>
                <a:lnTo>
                  <a:pt x="9984" y="35112"/>
                </a:lnTo>
                <a:lnTo>
                  <a:pt x="9766" y="78171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58537" y="9175260"/>
            <a:ext cx="63500" cy="78105"/>
          </a:xfrm>
          <a:custGeom>
            <a:avLst/>
            <a:gdLst/>
            <a:ahLst/>
            <a:cxnLst/>
            <a:rect l="l" t="t" r="r" b="b"/>
            <a:pathLst>
              <a:path w="63500" h="78104">
                <a:moveTo>
                  <a:pt x="7903" y="52318"/>
                </a:moveTo>
                <a:lnTo>
                  <a:pt x="357" y="61826"/>
                </a:lnTo>
                <a:lnTo>
                  <a:pt x="7622" y="70360"/>
                </a:lnTo>
                <a:lnTo>
                  <a:pt x="20504" y="75946"/>
                </a:lnTo>
                <a:lnTo>
                  <a:pt x="39770" y="77649"/>
                </a:lnTo>
                <a:lnTo>
                  <a:pt x="52569" y="73173"/>
                </a:lnTo>
                <a:lnTo>
                  <a:pt x="55505" y="69876"/>
                </a:lnTo>
                <a:lnTo>
                  <a:pt x="25854" y="69876"/>
                </a:lnTo>
                <a:lnTo>
                  <a:pt x="14103" y="64563"/>
                </a:lnTo>
                <a:lnTo>
                  <a:pt x="7903" y="52318"/>
                </a:lnTo>
                <a:close/>
              </a:path>
              <a:path w="63500" h="78104">
                <a:moveTo>
                  <a:pt x="33710" y="0"/>
                </a:moveTo>
                <a:lnTo>
                  <a:pt x="13601" y="456"/>
                </a:lnTo>
                <a:lnTo>
                  <a:pt x="3482" y="8661"/>
                </a:lnTo>
                <a:lnTo>
                  <a:pt x="0" y="21326"/>
                </a:lnTo>
                <a:lnTo>
                  <a:pt x="3677" y="30848"/>
                </a:lnTo>
                <a:lnTo>
                  <a:pt x="11634" y="36653"/>
                </a:lnTo>
                <a:lnTo>
                  <a:pt x="22085" y="40184"/>
                </a:lnTo>
                <a:lnTo>
                  <a:pt x="33242" y="42887"/>
                </a:lnTo>
                <a:lnTo>
                  <a:pt x="43321" y="46206"/>
                </a:lnTo>
                <a:lnTo>
                  <a:pt x="50534" y="51584"/>
                </a:lnTo>
                <a:lnTo>
                  <a:pt x="53096" y="60467"/>
                </a:lnTo>
                <a:lnTo>
                  <a:pt x="45017" y="67394"/>
                </a:lnTo>
                <a:lnTo>
                  <a:pt x="25854" y="69876"/>
                </a:lnTo>
                <a:lnTo>
                  <a:pt x="55505" y="69876"/>
                </a:lnTo>
                <a:lnTo>
                  <a:pt x="60806" y="63921"/>
                </a:lnTo>
                <a:lnTo>
                  <a:pt x="63176" y="49117"/>
                </a:lnTo>
                <a:lnTo>
                  <a:pt x="56495" y="41060"/>
                </a:lnTo>
                <a:lnTo>
                  <a:pt x="45937" y="36321"/>
                </a:lnTo>
                <a:lnTo>
                  <a:pt x="22271" y="30340"/>
                </a:lnTo>
                <a:lnTo>
                  <a:pt x="13707" y="25869"/>
                </a:lnTo>
                <a:lnTo>
                  <a:pt x="10350" y="18257"/>
                </a:lnTo>
                <a:lnTo>
                  <a:pt x="15850" y="9075"/>
                </a:lnTo>
                <a:lnTo>
                  <a:pt x="32604" y="5664"/>
                </a:lnTo>
                <a:lnTo>
                  <a:pt x="52343" y="5664"/>
                </a:lnTo>
                <a:lnTo>
                  <a:pt x="47740" y="2649"/>
                </a:lnTo>
                <a:lnTo>
                  <a:pt x="33710" y="0"/>
                </a:lnTo>
                <a:close/>
              </a:path>
              <a:path w="63500" h="78104">
                <a:moveTo>
                  <a:pt x="52343" y="5664"/>
                </a:moveTo>
                <a:lnTo>
                  <a:pt x="32604" y="5664"/>
                </a:lnTo>
                <a:lnTo>
                  <a:pt x="45723" y="9904"/>
                </a:lnTo>
                <a:lnTo>
                  <a:pt x="52175" y="21686"/>
                </a:lnTo>
                <a:lnTo>
                  <a:pt x="61260" y="17497"/>
                </a:lnTo>
                <a:lnTo>
                  <a:pt x="56615" y="8462"/>
                </a:lnTo>
                <a:lnTo>
                  <a:pt x="52343" y="56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58537" y="9175260"/>
            <a:ext cx="63500" cy="78105"/>
          </a:xfrm>
          <a:custGeom>
            <a:avLst/>
            <a:gdLst/>
            <a:ahLst/>
            <a:cxnLst/>
            <a:rect l="l" t="t" r="r" b="b"/>
            <a:pathLst>
              <a:path w="63500" h="78104">
                <a:moveTo>
                  <a:pt x="7903" y="52318"/>
                </a:moveTo>
                <a:lnTo>
                  <a:pt x="14103" y="64563"/>
                </a:lnTo>
                <a:lnTo>
                  <a:pt x="25854" y="69876"/>
                </a:lnTo>
                <a:lnTo>
                  <a:pt x="45017" y="67394"/>
                </a:lnTo>
                <a:lnTo>
                  <a:pt x="53096" y="60467"/>
                </a:lnTo>
                <a:lnTo>
                  <a:pt x="50534" y="51584"/>
                </a:lnTo>
                <a:lnTo>
                  <a:pt x="43321" y="46206"/>
                </a:lnTo>
                <a:lnTo>
                  <a:pt x="33242" y="42887"/>
                </a:lnTo>
                <a:lnTo>
                  <a:pt x="22085" y="40184"/>
                </a:lnTo>
                <a:lnTo>
                  <a:pt x="11634" y="36653"/>
                </a:lnTo>
                <a:lnTo>
                  <a:pt x="3677" y="30848"/>
                </a:lnTo>
                <a:lnTo>
                  <a:pt x="0" y="21326"/>
                </a:lnTo>
                <a:lnTo>
                  <a:pt x="3482" y="8661"/>
                </a:lnTo>
                <a:lnTo>
                  <a:pt x="13601" y="456"/>
                </a:lnTo>
                <a:lnTo>
                  <a:pt x="33710" y="0"/>
                </a:lnTo>
                <a:lnTo>
                  <a:pt x="47740" y="2649"/>
                </a:lnTo>
                <a:lnTo>
                  <a:pt x="56615" y="8462"/>
                </a:lnTo>
                <a:lnTo>
                  <a:pt x="61260" y="17497"/>
                </a:lnTo>
                <a:lnTo>
                  <a:pt x="52175" y="21686"/>
                </a:lnTo>
                <a:lnTo>
                  <a:pt x="45723" y="9904"/>
                </a:lnTo>
                <a:lnTo>
                  <a:pt x="32604" y="5664"/>
                </a:lnTo>
                <a:lnTo>
                  <a:pt x="15850" y="9075"/>
                </a:lnTo>
                <a:lnTo>
                  <a:pt x="10350" y="18257"/>
                </a:lnTo>
                <a:lnTo>
                  <a:pt x="13707" y="25869"/>
                </a:lnTo>
                <a:lnTo>
                  <a:pt x="22271" y="30340"/>
                </a:lnTo>
                <a:lnTo>
                  <a:pt x="33771" y="33286"/>
                </a:lnTo>
                <a:lnTo>
                  <a:pt x="45937" y="36321"/>
                </a:lnTo>
                <a:lnTo>
                  <a:pt x="56495" y="41060"/>
                </a:lnTo>
                <a:lnTo>
                  <a:pt x="63176" y="49117"/>
                </a:lnTo>
                <a:lnTo>
                  <a:pt x="60806" y="63921"/>
                </a:lnTo>
                <a:lnTo>
                  <a:pt x="52569" y="73173"/>
                </a:lnTo>
                <a:lnTo>
                  <a:pt x="39770" y="77649"/>
                </a:lnTo>
                <a:lnTo>
                  <a:pt x="20504" y="75946"/>
                </a:lnTo>
                <a:lnTo>
                  <a:pt x="7622" y="70360"/>
                </a:lnTo>
                <a:lnTo>
                  <a:pt x="357" y="61826"/>
                </a:lnTo>
                <a:lnTo>
                  <a:pt x="7903" y="52318"/>
                </a:lnTo>
                <a:close/>
              </a:path>
            </a:pathLst>
          </a:custGeom>
          <a:ln w="4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1619" y="9212175"/>
            <a:ext cx="43180" cy="41275"/>
          </a:xfrm>
          <a:custGeom>
            <a:avLst/>
            <a:gdLst/>
            <a:ahLst/>
            <a:cxnLst/>
            <a:rect l="l" t="t" r="r" b="b"/>
            <a:pathLst>
              <a:path w="43180" h="41275">
                <a:moveTo>
                  <a:pt x="8771" y="4483"/>
                </a:moveTo>
                <a:lnTo>
                  <a:pt x="3902" y="7526"/>
                </a:lnTo>
                <a:lnTo>
                  <a:pt x="0" y="17840"/>
                </a:lnTo>
                <a:lnTo>
                  <a:pt x="4239" y="31944"/>
                </a:lnTo>
                <a:lnTo>
                  <a:pt x="14963" y="39810"/>
                </a:lnTo>
                <a:lnTo>
                  <a:pt x="21863" y="40891"/>
                </a:lnTo>
                <a:lnTo>
                  <a:pt x="32825" y="37323"/>
                </a:lnTo>
                <a:lnTo>
                  <a:pt x="11995" y="37323"/>
                </a:lnTo>
                <a:lnTo>
                  <a:pt x="4298" y="29652"/>
                </a:lnTo>
                <a:lnTo>
                  <a:pt x="4298" y="9014"/>
                </a:lnTo>
                <a:lnTo>
                  <a:pt x="8771" y="4483"/>
                </a:lnTo>
                <a:close/>
              </a:path>
              <a:path w="43180" h="41275">
                <a:moveTo>
                  <a:pt x="31494" y="0"/>
                </a:moveTo>
                <a:lnTo>
                  <a:pt x="14308" y="1022"/>
                </a:lnTo>
                <a:lnTo>
                  <a:pt x="13997" y="1217"/>
                </a:lnTo>
                <a:lnTo>
                  <a:pt x="31603" y="1217"/>
                </a:lnTo>
                <a:lnTo>
                  <a:pt x="39338" y="9014"/>
                </a:lnTo>
                <a:lnTo>
                  <a:pt x="39338" y="29652"/>
                </a:lnTo>
                <a:lnTo>
                  <a:pt x="31603" y="37323"/>
                </a:lnTo>
                <a:lnTo>
                  <a:pt x="32825" y="37323"/>
                </a:lnTo>
                <a:lnTo>
                  <a:pt x="34976" y="36623"/>
                </a:lnTo>
                <a:lnTo>
                  <a:pt x="42816" y="25430"/>
                </a:lnTo>
                <a:lnTo>
                  <a:pt x="40034" y="9220"/>
                </a:lnTo>
                <a:lnTo>
                  <a:pt x="31494" y="0"/>
                </a:lnTo>
                <a:close/>
              </a:path>
              <a:path w="43180" h="41275">
                <a:moveTo>
                  <a:pt x="28860" y="6868"/>
                </a:moveTo>
                <a:lnTo>
                  <a:pt x="13531" y="6868"/>
                </a:lnTo>
                <a:lnTo>
                  <a:pt x="13531" y="31773"/>
                </a:lnTo>
                <a:lnTo>
                  <a:pt x="17303" y="31773"/>
                </a:lnTo>
                <a:lnTo>
                  <a:pt x="17303" y="20952"/>
                </a:lnTo>
                <a:lnTo>
                  <a:pt x="25436" y="20952"/>
                </a:lnTo>
                <a:lnTo>
                  <a:pt x="25330" y="20787"/>
                </a:lnTo>
                <a:lnTo>
                  <a:pt x="28975" y="20330"/>
                </a:lnTo>
                <a:lnTo>
                  <a:pt x="31781" y="18400"/>
                </a:lnTo>
                <a:lnTo>
                  <a:pt x="31781" y="17777"/>
                </a:lnTo>
                <a:lnTo>
                  <a:pt x="17303" y="17777"/>
                </a:lnTo>
                <a:lnTo>
                  <a:pt x="17303" y="10043"/>
                </a:lnTo>
                <a:lnTo>
                  <a:pt x="31781" y="10043"/>
                </a:lnTo>
                <a:lnTo>
                  <a:pt x="31781" y="9014"/>
                </a:lnTo>
                <a:lnTo>
                  <a:pt x="28860" y="6868"/>
                </a:lnTo>
                <a:close/>
              </a:path>
              <a:path w="43180" h="41275">
                <a:moveTo>
                  <a:pt x="25436" y="20952"/>
                </a:moveTo>
                <a:lnTo>
                  <a:pt x="21634" y="20952"/>
                </a:lnTo>
                <a:lnTo>
                  <a:pt x="28174" y="31773"/>
                </a:lnTo>
                <a:lnTo>
                  <a:pt x="32416" y="31773"/>
                </a:lnTo>
                <a:lnTo>
                  <a:pt x="25436" y="20952"/>
                </a:lnTo>
                <a:close/>
              </a:path>
              <a:path w="43180" h="41275">
                <a:moveTo>
                  <a:pt x="31781" y="10043"/>
                </a:moveTo>
                <a:lnTo>
                  <a:pt x="25038" y="10043"/>
                </a:lnTo>
                <a:lnTo>
                  <a:pt x="27832" y="10615"/>
                </a:lnTo>
                <a:lnTo>
                  <a:pt x="27832" y="17549"/>
                </a:lnTo>
                <a:lnTo>
                  <a:pt x="24987" y="17777"/>
                </a:lnTo>
                <a:lnTo>
                  <a:pt x="31781" y="17777"/>
                </a:lnTo>
                <a:lnTo>
                  <a:pt x="31781" y="10043"/>
                </a:lnTo>
                <a:close/>
              </a:path>
              <a:path w="43180" h="41275">
                <a:moveTo>
                  <a:pt x="13997" y="1217"/>
                </a:moveTo>
                <a:lnTo>
                  <a:pt x="11995" y="1217"/>
                </a:lnTo>
                <a:lnTo>
                  <a:pt x="8771" y="4483"/>
                </a:lnTo>
                <a:lnTo>
                  <a:pt x="13997" y="12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6155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8670" marR="34290">
              <a:lnSpc>
                <a:spcPts val="1300"/>
              </a:lnSpc>
            </a:pPr>
            <a:r>
              <a:rPr dirty="0" spc="-75"/>
              <a:t>E</a:t>
            </a:r>
            <a:r>
              <a:rPr dirty="0" spc="-75"/>
              <a:t>v</a:t>
            </a:r>
            <a:r>
              <a:rPr dirty="0" spc="60"/>
              <a:t>e</a:t>
            </a:r>
            <a:r>
              <a:rPr dirty="0" spc="90"/>
              <a:t>r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-20"/>
              <a:t>SC</a:t>
            </a:r>
            <a:r>
              <a:rPr dirty="0" spc="-35"/>
              <a:t>B</a:t>
            </a:r>
            <a:r>
              <a:rPr dirty="0" spc="-70"/>
              <a:t>A</a:t>
            </a:r>
            <a:r>
              <a:rPr dirty="0" spc="45"/>
              <a:t> </a:t>
            </a:r>
            <a:r>
              <a:rPr dirty="0" spc="50"/>
              <a:t>cylinder</a:t>
            </a:r>
            <a:r>
              <a:rPr dirty="0" spc="45"/>
              <a:t> </a:t>
            </a:r>
            <a:r>
              <a:rPr dirty="0" spc="40"/>
              <a:t>that</a:t>
            </a:r>
            <a:r>
              <a:rPr dirty="0" spc="45"/>
              <a:t> </a:t>
            </a:r>
            <a:r>
              <a:rPr dirty="0" spc="40"/>
              <a:t>has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45"/>
              <a:t> </a:t>
            </a:r>
            <a:r>
              <a:rPr dirty="0" spc="125"/>
              <a:t>w</a:t>
            </a:r>
            <a:r>
              <a:rPr dirty="0" spc="45"/>
              <a:t>ell</a:t>
            </a:r>
            <a:r>
              <a:rPr dirty="0" spc="45"/>
              <a:t> </a:t>
            </a:r>
            <a:r>
              <a:rPr dirty="0" spc="55"/>
              <a:t>ca</a:t>
            </a:r>
            <a:r>
              <a:rPr dirty="0" spc="35"/>
              <a:t>r</a:t>
            </a:r>
            <a:r>
              <a:rPr dirty="0" spc="55"/>
              <a:t>e</a:t>
            </a:r>
            <a:r>
              <a:rPr dirty="0" spc="65"/>
              <a:t>d</a:t>
            </a:r>
            <a:r>
              <a:rPr dirty="0" baseline="35353" sz="825" spc="44"/>
              <a:t>4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-55"/>
              <a:t>f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45"/>
              <a:t>and</a:t>
            </a:r>
            <a:r>
              <a:rPr dirty="0" sz="1100" spc="45"/>
              <a:t> </a:t>
            </a:r>
            <a:r>
              <a:rPr dirty="0" sz="1100" spc="30"/>
              <a:t>is</a:t>
            </a:r>
            <a:r>
              <a:rPr dirty="0" sz="1100" spc="45"/>
              <a:t> </a:t>
            </a:r>
            <a:r>
              <a:rPr dirty="0" sz="1100" spc="40"/>
              <a:t>in</a:t>
            </a:r>
            <a:r>
              <a:rPr dirty="0" sz="1100" spc="45"/>
              <a:t> </a:t>
            </a:r>
            <a:r>
              <a:rPr dirty="0" sz="1100" spc="35"/>
              <a:t>g</a:t>
            </a:r>
            <a:r>
              <a:rPr dirty="0" sz="1100" spc="35"/>
              <a:t>ood</a:t>
            </a:r>
            <a:r>
              <a:rPr dirty="0" sz="1100" spc="45"/>
              <a:t> </a:t>
            </a:r>
            <a:r>
              <a:rPr dirty="0" sz="1100" spc="45"/>
              <a:t>condition</a:t>
            </a:r>
            <a:r>
              <a:rPr dirty="0" sz="1100" spc="45"/>
              <a:t> </a:t>
            </a:r>
            <a:r>
              <a:rPr dirty="0" sz="1100" spc="40"/>
              <a:t>should</a:t>
            </a:r>
            <a:r>
              <a:rPr dirty="0" sz="1100" spc="45"/>
              <a:t> </a:t>
            </a:r>
            <a:r>
              <a:rPr dirty="0" sz="1100" spc="60"/>
              <a:t>be</a:t>
            </a:r>
            <a:r>
              <a:rPr dirty="0" sz="1100" spc="30"/>
              <a:t> </a:t>
            </a:r>
            <a:r>
              <a:rPr dirty="0" sz="1100" spc="40"/>
              <a:t>tho</a:t>
            </a:r>
            <a:r>
              <a:rPr dirty="0" sz="1100" spc="20"/>
              <a:t>r</a:t>
            </a:r>
            <a:r>
              <a:rPr dirty="0" sz="1100" spc="50"/>
              <a:t>ough</a:t>
            </a:r>
            <a:r>
              <a:rPr dirty="0" sz="1100" spc="5"/>
              <a:t>l</a:t>
            </a:r>
            <a:r>
              <a:rPr dirty="0" sz="1100" spc="65"/>
              <a:t>y</a:t>
            </a:r>
            <a:r>
              <a:rPr dirty="0" sz="1100" spc="45"/>
              <a:t> </a:t>
            </a:r>
            <a:r>
              <a:rPr dirty="0" sz="1100" spc="55"/>
              <a:t>inspected</a:t>
            </a:r>
            <a:r>
              <a:rPr dirty="0" sz="1100" spc="45"/>
              <a:t> </a:t>
            </a:r>
            <a:r>
              <a:rPr dirty="0" sz="1100" spc="40"/>
              <a:t>visual</a:t>
            </a:r>
            <a:r>
              <a:rPr dirty="0" sz="1100" spc="5"/>
              <a:t>l</a:t>
            </a:r>
            <a:r>
              <a:rPr dirty="0" sz="1100" spc="-45"/>
              <a:t>y</a:t>
            </a:r>
            <a:r>
              <a:rPr dirty="0" sz="1100" spc="50"/>
              <a:t>,</a:t>
            </a:r>
            <a:r>
              <a:rPr dirty="0" sz="1100" spc="-90"/>
              <a:t> </a:t>
            </a:r>
            <a:r>
              <a:rPr dirty="0" sz="1100" spc="45"/>
              <a:t>both</a:t>
            </a:r>
            <a:r>
              <a:rPr dirty="0" sz="1100" spc="45"/>
              <a:t> </a:t>
            </a:r>
            <a:r>
              <a:rPr dirty="0" sz="1100" spc="45"/>
              <a:t>inte</a:t>
            </a:r>
            <a:r>
              <a:rPr dirty="0" sz="1100" spc="50"/>
              <a:t>r</a:t>
            </a:r>
            <a:r>
              <a:rPr dirty="0" sz="1100" spc="45"/>
              <a:t>nal</a:t>
            </a:r>
            <a:r>
              <a:rPr dirty="0" sz="1100" spc="5"/>
              <a:t>l</a:t>
            </a:r>
            <a:r>
              <a:rPr dirty="0" sz="1100" spc="65"/>
              <a:t>y</a:t>
            </a:r>
            <a:r>
              <a:rPr dirty="0" sz="1100" spc="45"/>
              <a:t> </a:t>
            </a:r>
            <a:r>
              <a:rPr dirty="0" sz="1100" spc="45"/>
              <a:t>and</a:t>
            </a:r>
            <a:r>
              <a:rPr dirty="0" sz="1100" spc="45"/>
              <a:t> </a:t>
            </a:r>
            <a:r>
              <a:rPr dirty="0" sz="1100" spc="40"/>
              <a:t>e</a:t>
            </a:r>
            <a:r>
              <a:rPr dirty="0" sz="1100" spc="60"/>
              <a:t>xte</a:t>
            </a:r>
            <a:r>
              <a:rPr dirty="0" sz="1100" spc="70"/>
              <a:t>r</a:t>
            </a:r>
            <a:r>
              <a:rPr dirty="0" sz="1100" spc="45"/>
              <a:t>nal</a:t>
            </a:r>
            <a:r>
              <a:rPr dirty="0" sz="1100" spc="5"/>
              <a:t>l</a:t>
            </a:r>
            <a:r>
              <a:rPr dirty="0" sz="1100" spc="-45"/>
              <a:t>y</a:t>
            </a:r>
            <a:r>
              <a:rPr dirty="0" sz="1100" spc="50"/>
              <a:t>,</a:t>
            </a:r>
            <a:r>
              <a:rPr dirty="0" sz="1100" spc="-90"/>
              <a:t> </a:t>
            </a:r>
            <a:r>
              <a:rPr dirty="0" sz="1100" spc="35"/>
              <a:t>at</a:t>
            </a:r>
            <a:r>
              <a:rPr dirty="0" sz="1100" spc="45"/>
              <a:t> </a:t>
            </a:r>
            <a:r>
              <a:rPr dirty="0" sz="1100" spc="55"/>
              <a:t>the</a:t>
            </a:r>
            <a:r>
              <a:rPr dirty="0" sz="1100" spc="45"/>
              <a:t> </a:t>
            </a:r>
            <a:r>
              <a:rPr dirty="0" sz="1100" spc="50"/>
              <a:t>time</a:t>
            </a:r>
            <a:r>
              <a:rPr dirty="0" sz="1100" spc="45"/>
              <a:t> </a:t>
            </a:r>
            <a:r>
              <a:rPr dirty="0" sz="1100" spc="5"/>
              <a:t>of</a:t>
            </a:r>
            <a:r>
              <a:rPr dirty="0" sz="1100" spc="45"/>
              <a:t> </a:t>
            </a:r>
            <a:r>
              <a:rPr dirty="0" sz="1100" spc="30"/>
              <a:t>its</a:t>
            </a:r>
            <a:r>
              <a:rPr dirty="0" sz="1100" spc="45"/>
              <a:t> </a:t>
            </a:r>
            <a:r>
              <a:rPr dirty="0" sz="1100" spc="35"/>
              <a:t>h</a:t>
            </a:r>
            <a:r>
              <a:rPr dirty="0" sz="1100" spc="55"/>
              <a:t>yd</a:t>
            </a:r>
            <a:r>
              <a:rPr dirty="0" sz="1100" spc="30"/>
              <a:t>r</a:t>
            </a:r>
            <a:r>
              <a:rPr dirty="0" sz="1100" spc="35"/>
              <a:t>ostatic</a:t>
            </a:r>
            <a:r>
              <a:rPr dirty="0" sz="1100" spc="25"/>
              <a:t> </a:t>
            </a:r>
            <a:r>
              <a:rPr dirty="0" sz="1100" spc="25"/>
              <a:t>r</a:t>
            </a:r>
            <a:r>
              <a:rPr dirty="0" sz="1100" spc="45"/>
              <a:t>etestin</a:t>
            </a:r>
            <a:r>
              <a:rPr dirty="0" sz="1100" spc="50"/>
              <a:t>g</a:t>
            </a:r>
            <a:r>
              <a:rPr dirty="0" baseline="35353" sz="825" spc="44"/>
              <a:t>1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35"/>
              <a:t>at</a:t>
            </a:r>
            <a:r>
              <a:rPr dirty="0" sz="1100" spc="45"/>
              <a:t> </a:t>
            </a:r>
            <a:r>
              <a:rPr dirty="0" sz="1100" spc="40"/>
              <a:t>a</a:t>
            </a:r>
            <a:r>
              <a:rPr dirty="0" sz="1100" spc="30"/>
              <a:t>n</a:t>
            </a:r>
            <a:r>
              <a:rPr dirty="0" sz="1100" spc="65"/>
              <a:t>y</a:t>
            </a:r>
            <a:r>
              <a:rPr dirty="0" sz="1100" spc="45"/>
              <a:t> </a:t>
            </a:r>
            <a:r>
              <a:rPr dirty="0" sz="1100" spc="55"/>
              <a:t>oppo</a:t>
            </a:r>
            <a:r>
              <a:rPr dirty="0" sz="1100" spc="50"/>
              <a:t>r</a:t>
            </a:r>
            <a:r>
              <a:rPr dirty="0" sz="1100" spc="55"/>
              <a:t>tune</a:t>
            </a:r>
            <a:r>
              <a:rPr dirty="0" sz="1100" spc="45"/>
              <a:t> </a:t>
            </a:r>
            <a:r>
              <a:rPr dirty="0" sz="1100" spc="50"/>
              <a:t>time</a:t>
            </a:r>
            <a:r>
              <a:rPr dirty="0" sz="1100" spc="45"/>
              <a:t> </a:t>
            </a:r>
            <a:r>
              <a:rPr dirty="0" sz="1100" spc="40"/>
              <a:t>be</a:t>
            </a:r>
            <a:r>
              <a:rPr dirty="0" sz="1100" spc="-5"/>
              <a:t>f</a:t>
            </a:r>
            <a:r>
              <a:rPr dirty="0" sz="1100" spc="40"/>
              <a:t>o</a:t>
            </a:r>
            <a:r>
              <a:rPr dirty="0" sz="1100" spc="15"/>
              <a:t>r</a:t>
            </a:r>
            <a:r>
              <a:rPr dirty="0" sz="1100" spc="75"/>
              <a:t>e</a:t>
            </a:r>
            <a:r>
              <a:rPr dirty="0" sz="1100" spc="45"/>
              <a:t> </a:t>
            </a:r>
            <a:r>
              <a:rPr dirty="0" sz="1100" spc="40"/>
              <a:t>that</a:t>
            </a:r>
            <a:r>
              <a:rPr dirty="0" sz="1100" spc="45"/>
              <a:t> </a:t>
            </a:r>
            <a:r>
              <a:rPr dirty="0" sz="1100" spc="45"/>
              <a:t>point.</a:t>
            </a:r>
            <a:endParaRPr sz="1100"/>
          </a:p>
          <a:p>
            <a:pPr marL="788670" marR="179705">
              <a:lnSpc>
                <a:spcPts val="1300"/>
              </a:lnSpc>
              <a:spcBef>
                <a:spcPts val="600"/>
              </a:spcBef>
            </a:pPr>
            <a:r>
              <a:rPr dirty="0"/>
              <a:t>In</a:t>
            </a:r>
            <a:r>
              <a:rPr dirty="0" spc="45"/>
              <a:t> </a:t>
            </a:r>
            <a:r>
              <a:rPr dirty="0" spc="65"/>
              <a:t>ce</a:t>
            </a:r>
            <a:r>
              <a:rPr dirty="0" spc="70"/>
              <a:t>r</a:t>
            </a:r>
            <a:r>
              <a:rPr dirty="0" spc="35"/>
              <a:t>tain</a:t>
            </a:r>
            <a:r>
              <a:rPr dirty="0" spc="45"/>
              <a:t> </a:t>
            </a:r>
            <a:r>
              <a:rPr dirty="0" spc="45"/>
              <a:t>ci</a:t>
            </a:r>
            <a:r>
              <a:rPr dirty="0" spc="35"/>
              <a:t>r</a:t>
            </a:r>
            <a:r>
              <a:rPr dirty="0" spc="55"/>
              <a:t>cumstances,</a:t>
            </a:r>
            <a:r>
              <a:rPr dirty="0" spc="-90"/>
              <a:t> </a:t>
            </a:r>
            <a:r>
              <a:rPr dirty="0" spc="55" b="1">
                <a:latin typeface="Garamond"/>
                <a:cs typeface="Garamond"/>
              </a:rPr>
              <a:t>immediate</a:t>
            </a:r>
            <a:r>
              <a:rPr dirty="0" spc="60" b="1">
                <a:latin typeface="Garamond"/>
                <a:cs typeface="Garamond"/>
              </a:rPr>
              <a:t> </a:t>
            </a:r>
            <a:r>
              <a:rPr dirty="0" spc="35"/>
              <a:t>visual</a:t>
            </a:r>
            <a:r>
              <a:rPr dirty="0" spc="45"/>
              <a:t> </a:t>
            </a:r>
            <a:r>
              <a:rPr dirty="0" spc="50"/>
              <a:t>inspection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45"/>
              <a:t>an</a:t>
            </a:r>
            <a:r>
              <a:rPr dirty="0" spc="45"/>
              <a:t> </a:t>
            </a:r>
            <a:r>
              <a:rPr dirty="0" spc="-20"/>
              <a:t>SC</a:t>
            </a:r>
            <a:r>
              <a:rPr dirty="0" spc="-35"/>
              <a:t>B</a:t>
            </a:r>
            <a:r>
              <a:rPr dirty="0" spc="-70"/>
              <a:t>A</a:t>
            </a:r>
            <a:r>
              <a:rPr dirty="0" spc="45"/>
              <a:t> </a:t>
            </a:r>
            <a:r>
              <a:rPr dirty="0" spc="50"/>
              <a:t>cylinder</a:t>
            </a:r>
            <a:r>
              <a:rPr dirty="0" spc="45"/>
              <a:t> </a:t>
            </a:r>
            <a:r>
              <a:rPr dirty="0" spc="30"/>
              <a:t>is</a:t>
            </a:r>
            <a:r>
              <a:rPr dirty="0" spc="45"/>
              <a:t> </a:t>
            </a:r>
            <a:r>
              <a:rPr dirty="0" spc="30"/>
              <a:t>st</a:t>
            </a:r>
            <a:r>
              <a:rPr dirty="0" spc="20"/>
              <a:t>r</a:t>
            </a:r>
            <a:r>
              <a:rPr dirty="0" spc="50"/>
              <a:t>ong</a:t>
            </a:r>
            <a:r>
              <a:rPr dirty="0" spc="5"/>
              <a:t>l</a:t>
            </a:r>
            <a:r>
              <a:rPr dirty="0" spc="65"/>
              <a:t>y</a:t>
            </a:r>
            <a:r>
              <a:rPr dirty="0" spc="40"/>
              <a:t> </a:t>
            </a:r>
            <a:r>
              <a:rPr dirty="0" spc="25"/>
              <a:t>r</a:t>
            </a:r>
            <a:r>
              <a:rPr dirty="0" spc="60"/>
              <a:t>ecommended.</a:t>
            </a:r>
            <a:r>
              <a:rPr dirty="0" spc="100"/>
              <a:t> </a:t>
            </a:r>
            <a:r>
              <a:rPr dirty="0" spc="40"/>
              <a:t>These</a:t>
            </a:r>
            <a:r>
              <a:rPr dirty="0" spc="45"/>
              <a:t> </a:t>
            </a:r>
            <a:r>
              <a:rPr dirty="0" spc="45"/>
              <a:t>ci</a:t>
            </a:r>
            <a:r>
              <a:rPr dirty="0" spc="35"/>
              <a:t>r</a:t>
            </a:r>
            <a:r>
              <a:rPr dirty="0" spc="50"/>
              <a:t>cumstances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25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45"/>
              <a:t>defined</a:t>
            </a:r>
            <a:r>
              <a:rPr dirty="0" spc="45"/>
              <a:t> 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50"/>
              <a:t>in</a:t>
            </a:r>
            <a:r>
              <a:rPr dirty="0" spc="40"/>
              <a:t>c</a:t>
            </a:r>
            <a:r>
              <a:rPr dirty="0" spc="45"/>
              <a:t>luding</a:t>
            </a:r>
            <a:r>
              <a:rPr dirty="0" spc="45"/>
              <a:t> </a:t>
            </a:r>
            <a:r>
              <a:rPr dirty="0" spc="80"/>
              <a:t>when</a:t>
            </a:r>
            <a:r>
              <a:rPr dirty="0" spc="45"/>
              <a:t> </a:t>
            </a:r>
            <a:r>
              <a:rPr dirty="0" spc="55"/>
              <a:t>the</a:t>
            </a:r>
            <a:r>
              <a:rPr dirty="0" spc="45"/>
              <a:t> </a:t>
            </a:r>
            <a:r>
              <a:rPr dirty="0" spc="50"/>
              <a:t>cylinder:</a:t>
            </a:r>
          </a:p>
          <a:p>
            <a:pPr marL="1017269" indent="-2286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5"/>
              <a:t>Has</a:t>
            </a:r>
            <a:r>
              <a:rPr dirty="0" spc="45"/>
              <a:t> </a:t>
            </a:r>
            <a:r>
              <a:rPr dirty="0" spc="35"/>
              <a:t>o</a:t>
            </a:r>
            <a:r>
              <a:rPr dirty="0" spc="15"/>
              <a:t>b</a:t>
            </a:r>
            <a:r>
              <a:rPr dirty="0" spc="40"/>
              <a:t>vious</a:t>
            </a:r>
            <a:r>
              <a:rPr dirty="0"/>
              <a:t>l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35"/>
              <a:t>not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45"/>
              <a:t> </a:t>
            </a:r>
            <a:r>
              <a:rPr dirty="0" spc="125"/>
              <a:t>w</a:t>
            </a:r>
            <a:r>
              <a:rPr dirty="0" spc="45"/>
              <a:t>ell</a:t>
            </a:r>
            <a:r>
              <a:rPr dirty="0" spc="45"/>
              <a:t> </a:t>
            </a:r>
            <a:r>
              <a:rPr dirty="0" spc="55"/>
              <a:t>ca</a:t>
            </a:r>
            <a:r>
              <a:rPr dirty="0" spc="35"/>
              <a:t>r</a:t>
            </a:r>
            <a:r>
              <a:rPr dirty="0" spc="55"/>
              <a:t>e</a:t>
            </a:r>
            <a:r>
              <a:rPr dirty="0" spc="65"/>
              <a:t>d</a:t>
            </a:r>
            <a:r>
              <a:rPr dirty="0" baseline="35353" sz="825" spc="44"/>
              <a:t>4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-55"/>
              <a:t>f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45"/>
              <a:t>and</a:t>
            </a:r>
            <a:r>
              <a:rPr dirty="0" sz="1100" spc="45"/>
              <a:t> </a:t>
            </a:r>
            <a:r>
              <a:rPr dirty="0" sz="1100" spc="50"/>
              <a:t>maintained</a:t>
            </a:r>
            <a:r>
              <a:rPr dirty="0" sz="1100" spc="20"/>
              <a:t>;</a:t>
            </a:r>
            <a:r>
              <a:rPr dirty="0" baseline="35353" sz="825" spc="44"/>
              <a:t>4</a:t>
            </a:r>
            <a:endParaRPr baseline="35353" sz="825"/>
          </a:p>
          <a:p>
            <a:pPr marL="1017269" indent="-2286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-30"/>
              <a:t>D</a:t>
            </a:r>
            <a:r>
              <a:rPr dirty="0" spc="-25"/>
              <a:t>r</a:t>
            </a:r>
            <a:r>
              <a:rPr dirty="0" spc="55"/>
              <a:t>opped,</a:t>
            </a:r>
            <a:r>
              <a:rPr dirty="0" spc="-90"/>
              <a:t> </a:t>
            </a:r>
            <a:r>
              <a:rPr dirty="0" spc="-50"/>
              <a:t>f</a:t>
            </a:r>
            <a:r>
              <a:rPr dirty="0" spc="45"/>
              <a:t>ell,</a:t>
            </a:r>
            <a:r>
              <a:rPr dirty="0" spc="-90"/>
              <a:t> </a:t>
            </a:r>
            <a:r>
              <a:rPr dirty="0" spc="1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30"/>
              <a:t>st</a:t>
            </a:r>
            <a:r>
              <a:rPr dirty="0" spc="45"/>
              <a:t>r</a:t>
            </a:r>
            <a:r>
              <a:rPr dirty="0" spc="75"/>
              <a:t>u</a:t>
            </a:r>
            <a:r>
              <a:rPr dirty="0" spc="45"/>
              <a:t>c</a:t>
            </a:r>
            <a:r>
              <a:rPr dirty="0" spc="45"/>
              <a:t>k,</a:t>
            </a:r>
            <a:r>
              <a:rPr dirty="0" spc="-90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1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40"/>
              <a:t>in</a:t>
            </a:r>
            <a:r>
              <a:rPr dirty="0" spc="45"/>
              <a:t> </a:t>
            </a:r>
            <a:r>
              <a:rPr dirty="0" spc="45"/>
              <a:t>an</a:t>
            </a:r>
            <a:r>
              <a:rPr dirty="0" spc="45"/>
              <a:t> </a:t>
            </a:r>
            <a:r>
              <a:rPr dirty="0" spc="50"/>
              <a:t>accident;</a:t>
            </a:r>
          </a:p>
          <a:p>
            <a:pPr marL="1017269" indent="-2286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-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30"/>
              <a:t>sto</a:t>
            </a:r>
            <a:r>
              <a:rPr dirty="0" spc="15"/>
              <a:t>r</a:t>
            </a:r>
            <a:r>
              <a:rPr dirty="0" spc="65"/>
              <a:t>ed</a:t>
            </a:r>
            <a:r>
              <a:rPr dirty="0" spc="45"/>
              <a:t> </a:t>
            </a:r>
            <a:r>
              <a:rPr dirty="0" spc="55"/>
              <a:t>imp</a:t>
            </a:r>
            <a:r>
              <a:rPr dirty="0" spc="25"/>
              <a:t>r</a:t>
            </a:r>
            <a:r>
              <a:rPr dirty="0" spc="55"/>
              <a:t>oper</a:t>
            </a:r>
            <a:r>
              <a:rPr dirty="0" spc="10"/>
              <a:t>l</a:t>
            </a:r>
            <a:r>
              <a:rPr dirty="0" spc="60"/>
              <a:t>y</a:t>
            </a:r>
            <a:r>
              <a:rPr dirty="0" baseline="35353" sz="825" spc="44"/>
              <a:t>4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35"/>
              <a:t>sh</a:t>
            </a:r>
            <a:r>
              <a:rPr dirty="0" sz="1100" spc="30"/>
              <a:t>o</a:t>
            </a:r>
            <a:r>
              <a:rPr dirty="0" sz="1100" spc="85"/>
              <a:t>ws</a:t>
            </a:r>
            <a:r>
              <a:rPr dirty="0" sz="1100" spc="45"/>
              <a:t> </a:t>
            </a:r>
            <a:r>
              <a:rPr dirty="0" sz="1100" spc="40"/>
              <a:t>signs</a:t>
            </a:r>
            <a:r>
              <a:rPr dirty="0" sz="1100" spc="45"/>
              <a:t> </a:t>
            </a:r>
            <a:r>
              <a:rPr dirty="0" sz="1100" spc="5"/>
              <a:t>of</a:t>
            </a:r>
            <a:r>
              <a:rPr dirty="0" sz="1100" spc="45"/>
              <a:t> </a:t>
            </a:r>
            <a:r>
              <a:rPr dirty="0" sz="1100" spc="45"/>
              <a:t>dam</a:t>
            </a:r>
            <a:r>
              <a:rPr dirty="0" sz="1100" spc="45"/>
              <a:t>a</a:t>
            </a:r>
            <a:r>
              <a:rPr dirty="0" sz="1100" spc="25"/>
              <a:t>g</a:t>
            </a:r>
            <a:r>
              <a:rPr dirty="0" sz="1100" spc="75"/>
              <a:t>e</a:t>
            </a:r>
            <a:r>
              <a:rPr dirty="0" sz="1100" spc="50"/>
              <a:t>;</a:t>
            </a:r>
            <a:endParaRPr sz="1100"/>
          </a:p>
          <a:p>
            <a:pPr marL="1017269" marR="440690" indent="-2286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5"/>
              <a:t>Has</a:t>
            </a:r>
            <a:r>
              <a:rPr dirty="0" spc="45"/>
              <a:t> </a:t>
            </a:r>
            <a:r>
              <a:rPr dirty="0" spc="35"/>
              <a:t>o</a:t>
            </a:r>
            <a:r>
              <a:rPr dirty="0" spc="15"/>
              <a:t>b</a:t>
            </a:r>
            <a:r>
              <a:rPr dirty="0" spc="35"/>
              <a:t>vious</a:t>
            </a:r>
            <a:r>
              <a:rPr dirty="0" spc="45"/>
              <a:t> </a:t>
            </a:r>
            <a:r>
              <a:rPr dirty="0" spc="55"/>
              <a:t>co</a:t>
            </a:r>
            <a:r>
              <a:rPr dirty="0" spc="50"/>
              <a:t>r</a:t>
            </a:r>
            <a:r>
              <a:rPr dirty="0" spc="25"/>
              <a:t>r</a:t>
            </a:r>
            <a:r>
              <a:rPr dirty="0" spc="35"/>
              <a:t>osion</a:t>
            </a:r>
            <a:r>
              <a:rPr dirty="0" spc="45"/>
              <a:t> </a:t>
            </a:r>
            <a:r>
              <a:rPr dirty="0" spc="55"/>
              <a:t>since</a:t>
            </a:r>
            <a:r>
              <a:rPr dirty="0" spc="45"/>
              <a:t> </a:t>
            </a:r>
            <a:r>
              <a:rPr dirty="0" spc="55"/>
              <a:t>the</a:t>
            </a:r>
            <a:r>
              <a:rPr dirty="0" spc="45"/>
              <a:t> </a:t>
            </a:r>
            <a:r>
              <a:rPr dirty="0" spc="35"/>
              <a:t>last</a:t>
            </a:r>
            <a:r>
              <a:rPr dirty="0" spc="45"/>
              <a:t> </a:t>
            </a:r>
            <a:r>
              <a:rPr dirty="0" spc="35"/>
              <a:t>visual</a:t>
            </a:r>
            <a:r>
              <a:rPr dirty="0" spc="45"/>
              <a:t> </a:t>
            </a:r>
            <a:r>
              <a:rPr dirty="0" spc="50"/>
              <a:t>inspection,</a:t>
            </a:r>
            <a:r>
              <a:rPr dirty="0" spc="-90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40"/>
              <a:t>has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45"/>
              <a:t> </a:t>
            </a:r>
            <a:r>
              <a:rPr dirty="0" spc="40"/>
              <a:t>e</a:t>
            </a:r>
            <a:r>
              <a:rPr dirty="0" spc="60"/>
              <a:t>xposed</a:t>
            </a:r>
            <a:r>
              <a:rPr dirty="0" spc="45"/>
              <a:t> </a:t>
            </a:r>
            <a:r>
              <a:rPr dirty="0" spc="35"/>
              <a:t>to</a:t>
            </a:r>
            <a:r>
              <a:rPr dirty="0" spc="20"/>
              <a:t> </a:t>
            </a:r>
            <a:r>
              <a:rPr dirty="0" spc="60"/>
              <a:t>c</a:t>
            </a:r>
            <a:r>
              <a:rPr dirty="0" spc="50"/>
              <a:t>hemicals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45"/>
              <a:t>an</a:t>
            </a:r>
            <a:r>
              <a:rPr dirty="0" spc="45"/>
              <a:t> </a:t>
            </a:r>
            <a:r>
              <a:rPr dirty="0" spc="40"/>
              <a:t>e</a:t>
            </a:r>
            <a:r>
              <a:rPr dirty="0" spc="55"/>
              <a:t>xt</a:t>
            </a:r>
            <a:r>
              <a:rPr dirty="0" spc="40"/>
              <a:t>r</a:t>
            </a:r>
            <a:r>
              <a:rPr dirty="0" spc="70"/>
              <a:t>eme</a:t>
            </a:r>
            <a:r>
              <a:rPr dirty="0" spc="10"/>
              <a:t>l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55"/>
              <a:t>co</a:t>
            </a:r>
            <a:r>
              <a:rPr dirty="0" spc="50"/>
              <a:t>r</a:t>
            </a:r>
            <a:r>
              <a:rPr dirty="0" spc="25"/>
              <a:t>r</a:t>
            </a:r>
            <a:r>
              <a:rPr dirty="0" spc="25"/>
              <a:t>osi</a:t>
            </a:r>
            <a:r>
              <a:rPr dirty="0" spc="15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50"/>
              <a:t>atmosphe</a:t>
            </a:r>
            <a:r>
              <a:rPr dirty="0" spc="25"/>
              <a:t>r</a:t>
            </a:r>
            <a:r>
              <a:rPr dirty="0" spc="20"/>
              <a:t>e/envi</a:t>
            </a:r>
            <a:r>
              <a:rPr dirty="0" spc="5"/>
              <a:t>r</a:t>
            </a:r>
            <a:r>
              <a:rPr dirty="0" spc="50"/>
              <a:t>onment;</a:t>
            </a:r>
          </a:p>
          <a:p>
            <a:pPr marL="1017269" marR="10287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5"/>
              <a:t>Has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45"/>
              <a:t> </a:t>
            </a:r>
            <a:r>
              <a:rPr dirty="0" spc="35"/>
              <a:t>g</a:t>
            </a:r>
            <a:r>
              <a:rPr dirty="0" spc="55"/>
              <a:t>ou</a:t>
            </a:r>
            <a:r>
              <a:rPr dirty="0" spc="15"/>
              <a:t>g</a:t>
            </a:r>
            <a:r>
              <a:rPr dirty="0" spc="65"/>
              <a:t>e,</a:t>
            </a:r>
            <a:r>
              <a:rPr dirty="0" spc="-90"/>
              <a:t> </a:t>
            </a:r>
            <a:r>
              <a:rPr dirty="0" spc="50"/>
              <a:t>dent,</a:t>
            </a:r>
            <a:r>
              <a:rPr dirty="0" spc="-90"/>
              <a:t> </a:t>
            </a:r>
            <a:r>
              <a:rPr dirty="0" spc="50"/>
              <a:t>sc</a:t>
            </a:r>
            <a:r>
              <a:rPr dirty="0" spc="25"/>
              <a:t>r</a:t>
            </a:r>
            <a:r>
              <a:rPr dirty="0" spc="60"/>
              <a:t>ape,</a:t>
            </a:r>
            <a:r>
              <a:rPr dirty="0" spc="-90"/>
              <a:t> </a:t>
            </a:r>
            <a:r>
              <a:rPr dirty="0" spc="50"/>
              <a:t>cut,</a:t>
            </a:r>
            <a:r>
              <a:rPr dirty="0" spc="-90"/>
              <a:t> </a:t>
            </a:r>
            <a:r>
              <a:rPr dirty="0" spc="50"/>
              <a:t>dig,</a:t>
            </a:r>
            <a:r>
              <a:rPr dirty="0" spc="-90"/>
              <a:t> </a:t>
            </a:r>
            <a:r>
              <a:rPr dirty="0" spc="40"/>
              <a:t>loose</a:t>
            </a:r>
            <a:r>
              <a:rPr dirty="0" spc="45"/>
              <a:t> </a:t>
            </a:r>
            <a:r>
              <a:rPr dirty="0" spc="35"/>
              <a:t>fibe</a:t>
            </a:r>
            <a:r>
              <a:rPr dirty="0" spc="50"/>
              <a:t>r</a:t>
            </a:r>
            <a:r>
              <a:rPr dirty="0" spc="35"/>
              <a:t>s,</a:t>
            </a:r>
            <a:r>
              <a:rPr dirty="0" spc="-90"/>
              <a:t> </a:t>
            </a:r>
            <a:r>
              <a:rPr dirty="0" spc="40"/>
              <a:t>missing</a:t>
            </a:r>
            <a:r>
              <a:rPr dirty="0" spc="45"/>
              <a:t> </a:t>
            </a:r>
            <a:r>
              <a:rPr dirty="0" spc="25"/>
              <a:t>r</a:t>
            </a:r>
            <a:r>
              <a:rPr dirty="0" spc="50"/>
              <a:t>esin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40"/>
              <a:t>in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30"/>
              <a:t>n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135"/>
              <a:t>w</a:t>
            </a:r>
            <a:r>
              <a:rPr dirty="0" spc="20"/>
              <a:t>a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40"/>
              <a:t>has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35"/>
              <a:t> </a:t>
            </a:r>
            <a:r>
              <a:rPr dirty="0" spc="45"/>
              <a:t>dam</a:t>
            </a:r>
            <a:r>
              <a:rPr dirty="0" spc="45"/>
              <a:t>a</a:t>
            </a:r>
            <a:r>
              <a:rPr dirty="0" spc="25"/>
              <a:t>g</a:t>
            </a:r>
            <a:r>
              <a:rPr dirty="0" spc="65"/>
              <a:t>ed</a:t>
            </a:r>
            <a:r>
              <a:rPr dirty="0" spc="45"/>
              <a:t> </a:t>
            </a:r>
            <a:r>
              <a:rPr dirty="0" spc="55"/>
              <a:t>(in</a:t>
            </a:r>
            <a:r>
              <a:rPr dirty="0" spc="50"/>
              <a:t>c</a:t>
            </a:r>
            <a:r>
              <a:rPr dirty="0" spc="45"/>
              <a:t>luding</a:t>
            </a:r>
            <a:r>
              <a:rPr dirty="0" spc="45"/>
              <a:t> </a:t>
            </a:r>
            <a:r>
              <a:rPr dirty="0" spc="35"/>
              <a:t>se</a:t>
            </a:r>
            <a:r>
              <a:rPr dirty="0" spc="25"/>
              <a:t>v</a:t>
            </a:r>
            <a:r>
              <a:rPr dirty="0" spc="60"/>
              <a:t>e</a:t>
            </a:r>
            <a:r>
              <a:rPr dirty="0" spc="40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45"/>
              <a:t>a</a:t>
            </a:r>
            <a:r>
              <a:rPr dirty="0" spc="40"/>
              <a:t>b</a:t>
            </a:r>
            <a:r>
              <a:rPr dirty="0" spc="20"/>
              <a:t>r</a:t>
            </a:r>
            <a:r>
              <a:rPr dirty="0" spc="45"/>
              <a:t>asion)</a:t>
            </a:r>
            <a:r>
              <a:rPr dirty="0" spc="45"/>
              <a:t> </a:t>
            </a:r>
            <a:r>
              <a:rPr dirty="0" spc="55"/>
              <a:t>since</a:t>
            </a:r>
            <a:r>
              <a:rPr dirty="0" spc="45"/>
              <a:t> </a:t>
            </a:r>
            <a:r>
              <a:rPr dirty="0" spc="55"/>
              <a:t>the</a:t>
            </a:r>
            <a:r>
              <a:rPr dirty="0" spc="45"/>
              <a:t> </a:t>
            </a:r>
            <a:r>
              <a:rPr dirty="0" spc="35"/>
              <a:t>last</a:t>
            </a:r>
            <a:r>
              <a:rPr dirty="0" spc="45"/>
              <a:t> </a:t>
            </a:r>
            <a:r>
              <a:rPr dirty="0" spc="35"/>
              <a:t>visual</a:t>
            </a:r>
            <a:r>
              <a:rPr dirty="0" spc="45"/>
              <a:t> </a:t>
            </a:r>
            <a:r>
              <a:rPr dirty="0" spc="50"/>
              <a:t>inspection;</a:t>
            </a:r>
          </a:p>
          <a:p>
            <a:pPr marL="1017269" marR="508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-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30"/>
              <a:t>sto</a:t>
            </a:r>
            <a:r>
              <a:rPr dirty="0" spc="15"/>
              <a:t>r</a:t>
            </a:r>
            <a:r>
              <a:rPr dirty="0" spc="65"/>
              <a:t>ed</a:t>
            </a:r>
            <a:r>
              <a:rPr dirty="0" spc="45"/>
              <a:t> </a:t>
            </a:r>
            <a:r>
              <a:rPr dirty="0" spc="70"/>
              <a:t>with</a:t>
            </a:r>
            <a:r>
              <a:rPr dirty="0" spc="45"/>
              <a:t> </a:t>
            </a:r>
            <a:r>
              <a:rPr dirty="0" spc="135"/>
              <a:t>w</a:t>
            </a:r>
            <a:r>
              <a:rPr dirty="0" spc="45"/>
              <a:t>ate</a:t>
            </a:r>
            <a:r>
              <a:rPr dirty="0" spc="-50"/>
              <a:t>r</a:t>
            </a:r>
            <a:r>
              <a:rPr dirty="0" spc="50"/>
              <a:t>,</a:t>
            </a:r>
            <a:r>
              <a:rPr dirty="0" spc="-90"/>
              <a:t> </a:t>
            </a:r>
            <a:r>
              <a:rPr dirty="0" spc="50"/>
              <a:t>mate</a:t>
            </a:r>
            <a:r>
              <a:rPr dirty="0" spc="50"/>
              <a:t>r</a:t>
            </a:r>
            <a:r>
              <a:rPr dirty="0" spc="35"/>
              <a:t>ial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45"/>
              <a:t>matter</a:t>
            </a:r>
            <a:r>
              <a:rPr dirty="0" spc="45"/>
              <a:t> </a:t>
            </a:r>
            <a:r>
              <a:rPr dirty="0" spc="45"/>
              <a:t>inside</a:t>
            </a:r>
            <a:r>
              <a:rPr dirty="0" spc="45"/>
              <a:t> </a:t>
            </a:r>
            <a:r>
              <a:rPr dirty="0" spc="55"/>
              <a:t>the</a:t>
            </a:r>
            <a:r>
              <a:rPr dirty="0" spc="45"/>
              <a:t> </a:t>
            </a:r>
            <a:r>
              <a:rPr dirty="0" spc="55"/>
              <a:t>cylinde</a:t>
            </a:r>
            <a:r>
              <a:rPr dirty="0" spc="-45"/>
              <a:t>r</a:t>
            </a:r>
            <a:r>
              <a:rPr dirty="0" spc="50"/>
              <a:t>,</a:t>
            </a:r>
            <a:r>
              <a:rPr dirty="0" spc="-90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1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30"/>
              <a:t>sto</a:t>
            </a:r>
            <a:r>
              <a:rPr dirty="0" spc="15"/>
              <a:t>r</a:t>
            </a:r>
            <a:r>
              <a:rPr dirty="0" spc="65"/>
              <a:t>ed</a:t>
            </a:r>
            <a:r>
              <a:rPr dirty="0" spc="45"/>
              <a:t> </a:t>
            </a:r>
            <a:r>
              <a:rPr dirty="0" spc="40"/>
              <a:t>in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45"/>
              <a:t> </a:t>
            </a:r>
            <a:r>
              <a:rPr dirty="0" spc="60"/>
              <a:t>place</a:t>
            </a:r>
            <a:r>
              <a:rPr dirty="0" spc="35"/>
              <a:t> </a:t>
            </a:r>
            <a:r>
              <a:rPr dirty="0" spc="85"/>
              <a:t>whe</a:t>
            </a:r>
            <a:r>
              <a:rPr dirty="0" spc="45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30"/>
              <a:t>it</a:t>
            </a:r>
            <a:r>
              <a:rPr dirty="0" spc="45"/>
              <a:t> </a:t>
            </a:r>
            <a:r>
              <a:rPr dirty="0" spc="1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40"/>
              <a:t>in</a:t>
            </a:r>
            <a:r>
              <a:rPr dirty="0" spc="45"/>
              <a:t> </a:t>
            </a:r>
            <a:r>
              <a:rPr dirty="0" spc="60"/>
              <a:t>c</a:t>
            </a:r>
            <a:r>
              <a:rPr dirty="0" spc="50"/>
              <a:t>hemicals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55"/>
              <a:t>co</a:t>
            </a:r>
            <a:r>
              <a:rPr dirty="0" spc="50"/>
              <a:t>r</a:t>
            </a:r>
            <a:r>
              <a:rPr dirty="0" spc="25"/>
              <a:t>r</a:t>
            </a:r>
            <a:r>
              <a:rPr dirty="0" spc="25"/>
              <a:t>osi</a:t>
            </a:r>
            <a:r>
              <a:rPr dirty="0" spc="15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50"/>
              <a:t>mate</a:t>
            </a:r>
            <a:r>
              <a:rPr dirty="0" spc="50"/>
              <a:t>r</a:t>
            </a:r>
            <a:r>
              <a:rPr dirty="0" spc="35"/>
              <a:t>ials;</a:t>
            </a:r>
          </a:p>
          <a:p>
            <a:pPr marL="1017269" marR="55943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1018540" algn="l"/>
              </a:tabLst>
            </a:pPr>
            <a:r>
              <a:rPr dirty="0" spc="20"/>
              <a:t>Sh</a:t>
            </a:r>
            <a:r>
              <a:rPr dirty="0" spc="10"/>
              <a:t>o</a:t>
            </a:r>
            <a:r>
              <a:rPr dirty="0" spc="85"/>
              <a:t>ws</a:t>
            </a:r>
            <a:r>
              <a:rPr dirty="0" spc="45"/>
              <a:t> </a:t>
            </a:r>
            <a:r>
              <a:rPr dirty="0" spc="40"/>
              <a:t>signs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40"/>
              <a:t>e</a:t>
            </a:r>
            <a:r>
              <a:rPr dirty="0" spc="60"/>
              <a:t>xposu</a:t>
            </a:r>
            <a:r>
              <a:rPr dirty="0" spc="30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35"/>
              <a:t>to</a:t>
            </a:r>
            <a:r>
              <a:rPr dirty="0" spc="45"/>
              <a:t> </a:t>
            </a:r>
            <a:r>
              <a:rPr dirty="0" spc="15"/>
              <a:t>fi</a:t>
            </a:r>
            <a:r>
              <a:rPr dirty="0" spc="5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50"/>
              <a:t>high</a:t>
            </a:r>
            <a:r>
              <a:rPr dirty="0" spc="45"/>
              <a:t> </a:t>
            </a:r>
            <a:r>
              <a:rPr dirty="0" spc="55"/>
              <a:t>heat</a:t>
            </a:r>
            <a:r>
              <a:rPr dirty="0" spc="20"/>
              <a:t>,</a:t>
            </a:r>
            <a:r>
              <a:rPr dirty="0" baseline="35353" sz="825" spc="37"/>
              <a:t>2</a:t>
            </a:r>
            <a:r>
              <a:rPr dirty="0" baseline="35353" sz="825" spc="44"/>
              <a:t>0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50"/>
              <a:t>in</a:t>
            </a:r>
            <a:r>
              <a:rPr dirty="0" sz="1100" spc="40"/>
              <a:t>c</a:t>
            </a:r>
            <a:r>
              <a:rPr dirty="0" sz="1100" spc="45"/>
              <a:t>luding</a:t>
            </a:r>
            <a:r>
              <a:rPr dirty="0" sz="1100" spc="45"/>
              <a:t> </a:t>
            </a:r>
            <a:r>
              <a:rPr dirty="0" sz="1100" spc="40"/>
              <a:t>a</a:t>
            </a:r>
            <a:r>
              <a:rPr dirty="0" sz="1100" spc="30"/>
              <a:t>n</a:t>
            </a:r>
            <a:r>
              <a:rPr dirty="0" sz="1100" spc="65"/>
              <a:t>y</a:t>
            </a:r>
            <a:r>
              <a:rPr dirty="0" sz="1100" spc="45"/>
              <a:t> </a:t>
            </a:r>
            <a:r>
              <a:rPr dirty="0" sz="1100" spc="55"/>
              <a:t>one</a:t>
            </a:r>
            <a:r>
              <a:rPr dirty="0" sz="1100" spc="45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45"/>
              <a:t>mo</a:t>
            </a:r>
            <a:r>
              <a:rPr dirty="0" sz="1100" spc="15"/>
              <a:t>r</a:t>
            </a:r>
            <a:r>
              <a:rPr dirty="0" sz="1100" spc="75"/>
              <a:t>e</a:t>
            </a:r>
            <a:r>
              <a:rPr dirty="0" sz="1100" spc="45"/>
              <a:t> </a:t>
            </a:r>
            <a:r>
              <a:rPr dirty="0" sz="1100" spc="5"/>
              <a:t>of</a:t>
            </a:r>
            <a:r>
              <a:rPr dirty="0" sz="1100" spc="5"/>
              <a:t> </a:t>
            </a:r>
            <a:r>
              <a:rPr dirty="0" sz="1100" spc="55"/>
              <a:t>the</a:t>
            </a:r>
            <a:r>
              <a:rPr dirty="0" sz="1100" spc="45"/>
              <a:t> </a:t>
            </a:r>
            <a:r>
              <a:rPr dirty="0" sz="1100" spc="-55"/>
              <a:t>f</a:t>
            </a:r>
            <a:r>
              <a:rPr dirty="0" sz="1100" spc="30"/>
              <a:t>oll</a:t>
            </a:r>
            <a:r>
              <a:rPr dirty="0" sz="1100" spc="40"/>
              <a:t>o</a:t>
            </a:r>
            <a:r>
              <a:rPr dirty="0" sz="1100" spc="65"/>
              <a:t>wing:</a:t>
            </a:r>
            <a:endParaRPr sz="1100"/>
          </a:p>
          <a:p>
            <a:pPr marL="1245870" marR="1050290">
              <a:lnSpc>
                <a:spcPts val="1900"/>
              </a:lnSpc>
              <a:spcBef>
                <a:spcPts val="120"/>
              </a:spcBef>
            </a:pPr>
            <a:r>
              <a:rPr dirty="0" spc="35"/>
              <a:t>Cha</a:t>
            </a:r>
            <a:r>
              <a:rPr dirty="0" spc="40"/>
              <a:t>r</a:t>
            </a:r>
            <a:r>
              <a:rPr dirty="0" spc="50"/>
              <a:t>r</a:t>
            </a:r>
            <a:r>
              <a:rPr dirty="0" spc="40"/>
              <a:t>in</a:t>
            </a:r>
            <a:r>
              <a:rPr dirty="0" spc="45"/>
              <a:t>g</a:t>
            </a:r>
            <a:r>
              <a:rPr dirty="0" baseline="35353" sz="825" spc="15"/>
              <a:t>P2</a:t>
            </a:r>
            <a:r>
              <a:rPr dirty="0" baseline="35353" sz="825" spc="22"/>
              <a:t>7</a:t>
            </a:r>
            <a:r>
              <a:rPr dirty="0" baseline="35353" sz="825"/>
              <a:t> </a:t>
            </a:r>
            <a:r>
              <a:rPr dirty="0" baseline="35353" sz="825" spc="67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25"/>
              <a:t>b</a:t>
            </a:r>
            <a:r>
              <a:rPr dirty="0" sz="1100" spc="40"/>
              <a:t>liste</a:t>
            </a:r>
            <a:r>
              <a:rPr dirty="0" sz="1100" spc="50"/>
              <a:t>r</a:t>
            </a:r>
            <a:r>
              <a:rPr dirty="0" sz="1100" spc="45"/>
              <a:t>ing</a:t>
            </a:r>
            <a:r>
              <a:rPr dirty="0" sz="1100" spc="45"/>
              <a:t> </a:t>
            </a:r>
            <a:r>
              <a:rPr dirty="0" sz="1100" spc="5"/>
              <a:t>of</a:t>
            </a:r>
            <a:r>
              <a:rPr dirty="0" sz="1100" spc="45"/>
              <a:t> </a:t>
            </a:r>
            <a:r>
              <a:rPr dirty="0" sz="1100" spc="55"/>
              <a:t>the</a:t>
            </a:r>
            <a:r>
              <a:rPr dirty="0" sz="1100" spc="45"/>
              <a:t> </a:t>
            </a:r>
            <a:r>
              <a:rPr dirty="0" sz="1100" spc="25"/>
              <a:t>r</a:t>
            </a:r>
            <a:r>
              <a:rPr dirty="0" sz="1100" spc="45"/>
              <a:t>esin,</a:t>
            </a:r>
            <a:r>
              <a:rPr dirty="0" sz="1100" spc="-90"/>
              <a:t> </a:t>
            </a:r>
            <a:r>
              <a:rPr dirty="0" sz="1100" spc="45"/>
              <a:t>paint</a:t>
            </a:r>
            <a:r>
              <a:rPr dirty="0" sz="1100" spc="45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65"/>
              <a:t>p</a:t>
            </a:r>
            <a:r>
              <a:rPr dirty="0" sz="1100" spc="30"/>
              <a:t>r</a:t>
            </a:r>
            <a:r>
              <a:rPr dirty="0" sz="1100" spc="40"/>
              <a:t>otecti</a:t>
            </a:r>
            <a:r>
              <a:rPr dirty="0" sz="1100" spc="35"/>
              <a:t>v</a:t>
            </a:r>
            <a:r>
              <a:rPr dirty="0" sz="1100" spc="75"/>
              <a:t>e</a:t>
            </a:r>
            <a:r>
              <a:rPr dirty="0" sz="1100" spc="45"/>
              <a:t> </a:t>
            </a:r>
            <a:r>
              <a:rPr dirty="0" sz="1100" spc="50"/>
              <a:t>coating;</a:t>
            </a:r>
            <a:r>
              <a:rPr dirty="0" sz="1100" spc="30"/>
              <a:t> </a:t>
            </a:r>
            <a:r>
              <a:rPr dirty="0" sz="1100" spc="35"/>
              <a:t>Melting</a:t>
            </a:r>
            <a:r>
              <a:rPr dirty="0" sz="1100" spc="45"/>
              <a:t> </a:t>
            </a:r>
            <a:r>
              <a:rPr dirty="0" sz="1100" spc="35"/>
              <a:t>or</a:t>
            </a:r>
            <a:r>
              <a:rPr dirty="0" sz="1100" spc="45"/>
              <a:t> </a:t>
            </a:r>
            <a:r>
              <a:rPr dirty="0" sz="1100" spc="60"/>
              <a:t>c</a:t>
            </a:r>
            <a:r>
              <a:rPr dirty="0" sz="1100" spc="50"/>
              <a:t>ha</a:t>
            </a:r>
            <a:r>
              <a:rPr dirty="0" sz="1100" spc="50"/>
              <a:t>rr</a:t>
            </a:r>
            <a:r>
              <a:rPr dirty="0" sz="1100" spc="45"/>
              <a:t>ing</a:t>
            </a:r>
            <a:r>
              <a:rPr dirty="0" sz="1100" spc="45"/>
              <a:t> </a:t>
            </a:r>
            <a:r>
              <a:rPr dirty="0" sz="1100" spc="5"/>
              <a:t>of</a:t>
            </a:r>
            <a:r>
              <a:rPr dirty="0" sz="1100" spc="45"/>
              <a:t> </a:t>
            </a:r>
            <a:r>
              <a:rPr dirty="0" sz="1100" spc="55"/>
              <a:t>the</a:t>
            </a:r>
            <a:r>
              <a:rPr dirty="0" sz="1100" spc="45"/>
              <a:t> </a:t>
            </a:r>
            <a:r>
              <a:rPr dirty="0" sz="1100" spc="45"/>
              <a:t>metal;</a:t>
            </a:r>
            <a:endParaRPr sz="1100"/>
          </a:p>
          <a:p>
            <a:pPr marL="1245870" marR="1487805">
              <a:lnSpc>
                <a:spcPts val="1900"/>
              </a:lnSpc>
            </a:pPr>
            <a:r>
              <a:rPr dirty="0" spc="15"/>
              <a:t>Disto</a:t>
            </a:r>
            <a:r>
              <a:rPr dirty="0" spc="25"/>
              <a:t>r</a:t>
            </a:r>
            <a:r>
              <a:rPr dirty="0" spc="35"/>
              <a:t>tion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55"/>
              <a:t>the</a:t>
            </a:r>
            <a:r>
              <a:rPr dirty="0" spc="45"/>
              <a:t> </a:t>
            </a:r>
            <a:r>
              <a:rPr dirty="0" spc="50"/>
              <a:t>cylinder</a:t>
            </a:r>
            <a:r>
              <a:rPr dirty="0" spc="45"/>
              <a:t> </a:t>
            </a:r>
            <a:r>
              <a:rPr dirty="0" spc="10"/>
              <a:t>and/or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30"/>
              <a:t>n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50"/>
              <a:t>cylinder</a:t>
            </a:r>
            <a:r>
              <a:rPr dirty="0" spc="45"/>
              <a:t> </a:t>
            </a:r>
            <a:r>
              <a:rPr dirty="0" spc="50"/>
              <a:t>accesso</a:t>
            </a:r>
            <a:r>
              <a:rPr dirty="0" spc="75"/>
              <a:t>r</a:t>
            </a:r>
            <a:r>
              <a:rPr dirty="0" spc="55"/>
              <a:t>y;</a:t>
            </a:r>
            <a:r>
              <a:rPr dirty="0" spc="45"/>
              <a:t> </a:t>
            </a:r>
            <a:r>
              <a:rPr dirty="0" spc="35"/>
              <a:t>Rem</a:t>
            </a:r>
            <a:r>
              <a:rPr dirty="0" spc="20"/>
              <a:t>o</a:t>
            </a:r>
            <a:r>
              <a:rPr dirty="0" spc="10"/>
              <a:t>v</a:t>
            </a:r>
            <a:r>
              <a:rPr dirty="0" spc="35"/>
              <a:t>al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30"/>
              <a:t>n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25"/>
              <a:t>r</a:t>
            </a:r>
            <a:r>
              <a:rPr dirty="0" spc="50"/>
              <a:t>esin</a:t>
            </a:r>
            <a:r>
              <a:rPr dirty="0" spc="45"/>
              <a:t> </a:t>
            </a:r>
            <a:r>
              <a:rPr dirty="0" spc="40"/>
              <a:t>that</a:t>
            </a:r>
            <a:r>
              <a:rPr dirty="0" spc="45"/>
              <a:t> </a:t>
            </a:r>
            <a:r>
              <a:rPr dirty="0" spc="40"/>
              <a:t>loose</a:t>
            </a:r>
            <a:r>
              <a:rPr dirty="0" spc="45"/>
              <a:t> </a:t>
            </a:r>
            <a:r>
              <a:rPr dirty="0" spc="35"/>
              <a:t>fibe</a:t>
            </a:r>
            <a:r>
              <a:rPr dirty="0" spc="50"/>
              <a:t>r</a:t>
            </a:r>
            <a:r>
              <a:rPr dirty="0" spc="25"/>
              <a:t>s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25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30"/>
              <a:t>visi</a:t>
            </a:r>
            <a:r>
              <a:rPr dirty="0" spc="35"/>
              <a:t>b</a:t>
            </a:r>
            <a:r>
              <a:rPr dirty="0" spc="55"/>
              <a:t>le</a:t>
            </a:r>
          </a:p>
          <a:p>
            <a:pPr marL="1245870">
              <a:lnSpc>
                <a:spcPct val="100000"/>
              </a:lnSpc>
              <a:spcBef>
                <a:spcPts val="420"/>
              </a:spcBef>
            </a:pPr>
            <a:r>
              <a:rPr dirty="0" spc="30"/>
              <a:t>Resin</a:t>
            </a:r>
            <a:r>
              <a:rPr dirty="0" spc="45"/>
              <a:t> </a:t>
            </a:r>
            <a:r>
              <a:rPr dirty="0" spc="40"/>
              <a:t>has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45"/>
              <a:t> </a:t>
            </a:r>
            <a:r>
              <a:rPr dirty="0" spc="50"/>
              <a:t>b</a:t>
            </a:r>
            <a:r>
              <a:rPr dirty="0" spc="20"/>
              <a:t>r</a:t>
            </a:r>
            <a:r>
              <a:rPr dirty="0" spc="25"/>
              <a:t>o</a:t>
            </a:r>
            <a:r>
              <a:rPr dirty="0" spc="95"/>
              <a:t>wn</a:t>
            </a:r>
            <a:r>
              <a:rPr dirty="0" spc="45"/>
              <a:t> </a:t>
            </a:r>
            <a:r>
              <a:rPr dirty="0" spc="40"/>
              <a:t>discolo</a:t>
            </a:r>
            <a:r>
              <a:rPr dirty="0" spc="20"/>
              <a:t>r</a:t>
            </a:r>
            <a:r>
              <a:rPr dirty="0" spc="35"/>
              <a:t>ation</a:t>
            </a:r>
          </a:p>
          <a:p>
            <a:pPr marL="1245870" marR="194310">
              <a:lnSpc>
                <a:spcPts val="1300"/>
              </a:lnSpc>
              <a:spcBef>
                <a:spcPts val="640"/>
              </a:spcBef>
            </a:pPr>
            <a:r>
              <a:rPr dirty="0" spc="35"/>
              <a:t>Melting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35"/>
              <a:t>fuse</a:t>
            </a:r>
            <a:r>
              <a:rPr dirty="0" spc="45"/>
              <a:t> </a:t>
            </a:r>
            <a:r>
              <a:rPr dirty="0" spc="45"/>
              <a:t>plugs,</a:t>
            </a:r>
            <a:r>
              <a:rPr dirty="0" spc="-90"/>
              <a:t> </a:t>
            </a:r>
            <a:r>
              <a:rPr dirty="0" spc="10"/>
              <a:t>v</a:t>
            </a:r>
            <a:r>
              <a:rPr dirty="0" spc="25"/>
              <a:t>al</a:t>
            </a:r>
            <a:r>
              <a:rPr dirty="0" spc="20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60"/>
              <a:t>handwheel,</a:t>
            </a:r>
            <a:r>
              <a:rPr dirty="0" spc="-90"/>
              <a:t> </a:t>
            </a:r>
            <a:r>
              <a:rPr dirty="0" spc="10"/>
              <a:t>v</a:t>
            </a:r>
            <a:r>
              <a:rPr dirty="0" spc="25"/>
              <a:t>al</a:t>
            </a:r>
            <a:r>
              <a:rPr dirty="0" spc="20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65"/>
              <a:t>p</a:t>
            </a:r>
            <a:r>
              <a:rPr dirty="0" spc="30"/>
              <a:t>r</a:t>
            </a:r>
            <a:r>
              <a:rPr dirty="0" spc="45"/>
              <a:t>otecto</a:t>
            </a:r>
            <a:r>
              <a:rPr dirty="0" spc="-50"/>
              <a:t>r</a:t>
            </a:r>
            <a:r>
              <a:rPr dirty="0" spc="50"/>
              <a:t>,</a:t>
            </a:r>
            <a:r>
              <a:rPr dirty="0" spc="-90"/>
              <a:t> </a:t>
            </a:r>
            <a:r>
              <a:rPr dirty="0" spc="10"/>
              <a:t>and/or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30"/>
              <a:t>n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50"/>
              <a:t>other</a:t>
            </a:r>
            <a:r>
              <a:rPr dirty="0" spc="45"/>
              <a:t> </a:t>
            </a:r>
            <a:r>
              <a:rPr dirty="0" spc="10"/>
              <a:t>v</a:t>
            </a:r>
            <a:r>
              <a:rPr dirty="0" spc="25"/>
              <a:t>al</a:t>
            </a:r>
            <a:r>
              <a:rPr dirty="0" spc="20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50"/>
              <a:t>component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50"/>
              <a:t>cylinder</a:t>
            </a:r>
            <a:r>
              <a:rPr dirty="0" spc="45"/>
              <a:t> </a:t>
            </a:r>
            <a:r>
              <a:rPr dirty="0" spc="50"/>
              <a:t>accesso</a:t>
            </a:r>
            <a:r>
              <a:rPr dirty="0" spc="75"/>
              <a:t>r</a:t>
            </a:r>
            <a:r>
              <a:rPr dirty="0" spc="55"/>
              <a:t>y;</a:t>
            </a:r>
          </a:p>
          <a:p>
            <a:pPr marL="1057910" marR="259715" indent="-19177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8"/>
              <a:tabLst>
                <a:tab pos="1059180" algn="l"/>
              </a:tabLst>
            </a:pPr>
            <a:r>
              <a:rPr dirty="0" spc="5"/>
              <a:t>Has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45"/>
              <a:t> </a:t>
            </a:r>
            <a:r>
              <a:rPr dirty="0" spc="55"/>
              <a:t>pa</a:t>
            </a:r>
            <a:r>
              <a:rPr dirty="0" spc="50"/>
              <a:t>r</a:t>
            </a:r>
            <a:r>
              <a:rPr dirty="0" spc="35"/>
              <a:t>tial</a:t>
            </a:r>
            <a:r>
              <a:rPr dirty="0" spc="10"/>
              <a:t>l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30"/>
              <a:t>ful</a:t>
            </a:r>
            <a:r>
              <a:rPr dirty="0"/>
              <a:t>l</a:t>
            </a:r>
            <a:r>
              <a:rPr dirty="0" spc="65"/>
              <a:t>y</a:t>
            </a:r>
            <a:r>
              <a:rPr dirty="0" spc="45"/>
              <a:t> </a:t>
            </a:r>
            <a:r>
              <a:rPr dirty="0" spc="25"/>
              <a:t>r</a:t>
            </a:r>
            <a:r>
              <a:rPr dirty="0" spc="50"/>
              <a:t>epainted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30"/>
              <a:t>t</a:t>
            </a:r>
            <a:r>
              <a:rPr dirty="0" spc="25"/>
              <a:t>r</a:t>
            </a:r>
            <a:r>
              <a:rPr dirty="0" spc="55"/>
              <a:t>eated</a:t>
            </a:r>
            <a:r>
              <a:rPr dirty="0" spc="45"/>
              <a:t> </a:t>
            </a:r>
            <a:r>
              <a:rPr dirty="0" spc="35"/>
              <a:t>to</a:t>
            </a:r>
            <a:r>
              <a:rPr dirty="0" spc="45"/>
              <a:t> </a:t>
            </a:r>
            <a:r>
              <a:rPr dirty="0" spc="50"/>
              <a:t>hide</a:t>
            </a:r>
            <a:r>
              <a:rPr dirty="0" spc="45"/>
              <a:t> </a:t>
            </a:r>
            <a:r>
              <a:rPr dirty="0" spc="55"/>
              <a:t>suspected</a:t>
            </a:r>
            <a:r>
              <a:rPr dirty="0" spc="45"/>
              <a:t> </a:t>
            </a:r>
            <a:r>
              <a:rPr dirty="0" spc="45"/>
              <a:t>dam</a:t>
            </a:r>
            <a:r>
              <a:rPr dirty="0" spc="45"/>
              <a:t>a</a:t>
            </a:r>
            <a:r>
              <a:rPr dirty="0" spc="25"/>
              <a:t>g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10"/>
              <a:t>and/or</a:t>
            </a:r>
            <a:r>
              <a:rPr dirty="0" spc="5"/>
              <a:t> </a:t>
            </a:r>
            <a:r>
              <a:rPr dirty="0" spc="10"/>
              <a:t>fi</a:t>
            </a:r>
            <a:r>
              <a:rPr dirty="0" spc="5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40"/>
              <a:t>dam</a:t>
            </a:r>
            <a:r>
              <a:rPr dirty="0" spc="45"/>
              <a:t>a</a:t>
            </a:r>
            <a:r>
              <a:rPr dirty="0" spc="25"/>
              <a:t>g</a:t>
            </a:r>
            <a:r>
              <a:rPr dirty="0" spc="70"/>
              <a:t>e</a:t>
            </a:r>
            <a:r>
              <a:rPr dirty="0" spc="50"/>
              <a:t>;</a:t>
            </a:r>
          </a:p>
          <a:p>
            <a:pPr marL="1057910" indent="-19177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 startAt="8"/>
              <a:tabLst>
                <a:tab pos="1059180" algn="l"/>
              </a:tabLst>
            </a:pPr>
            <a:r>
              <a:rPr dirty="0" spc="-10"/>
              <a:t>Is</a:t>
            </a:r>
            <a:r>
              <a:rPr dirty="0" spc="45"/>
              <a:t> </a:t>
            </a:r>
            <a:r>
              <a:rPr dirty="0" spc="45"/>
              <a:t>kn</a:t>
            </a:r>
            <a:r>
              <a:rPr dirty="0" spc="40"/>
              <a:t>o</a:t>
            </a:r>
            <a:r>
              <a:rPr dirty="0" spc="95"/>
              <a:t>wn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55"/>
              <a:t>suspected</a:t>
            </a:r>
            <a:r>
              <a:rPr dirty="0" spc="45"/>
              <a:t> </a:t>
            </a:r>
            <a:r>
              <a:rPr dirty="0" spc="35"/>
              <a:t>to</a:t>
            </a:r>
            <a:r>
              <a:rPr dirty="0" spc="45"/>
              <a:t> </a:t>
            </a:r>
            <a:r>
              <a:rPr dirty="0" spc="60"/>
              <a:t>be</a:t>
            </a:r>
            <a:r>
              <a:rPr dirty="0" spc="45"/>
              <a:t> </a:t>
            </a:r>
            <a:r>
              <a:rPr dirty="0" spc="50"/>
              <a:t>leaking;</a:t>
            </a:r>
          </a:p>
          <a:p>
            <a:pPr marL="1057910" indent="-26924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AutoNum type="arabicPeriod" startAt="8"/>
              <a:tabLst>
                <a:tab pos="1059180" algn="l"/>
              </a:tabLst>
            </a:pPr>
            <a:r>
              <a:rPr dirty="0" spc="-10"/>
              <a:t>Is</a:t>
            </a:r>
            <a:r>
              <a:rPr dirty="0" spc="45"/>
              <a:t> </a:t>
            </a:r>
            <a:r>
              <a:rPr dirty="0" spc="45"/>
              <a:t>kn</a:t>
            </a:r>
            <a:r>
              <a:rPr dirty="0" spc="40"/>
              <a:t>o</a:t>
            </a:r>
            <a:r>
              <a:rPr dirty="0" spc="95"/>
              <a:t>wn</a:t>
            </a:r>
            <a:r>
              <a:rPr dirty="0" spc="45"/>
              <a:t> </a:t>
            </a:r>
            <a:r>
              <a:rPr dirty="0" spc="35"/>
              <a:t>or</a:t>
            </a:r>
            <a:r>
              <a:rPr dirty="0" spc="45"/>
              <a:t> </a:t>
            </a:r>
            <a:r>
              <a:rPr dirty="0" spc="55"/>
              <a:t>suspected</a:t>
            </a:r>
            <a:r>
              <a:rPr dirty="0" spc="45"/>
              <a:t> </a:t>
            </a:r>
            <a:r>
              <a:rPr dirty="0" spc="5"/>
              <a:t>of</a:t>
            </a:r>
            <a:r>
              <a:rPr dirty="0" spc="45"/>
              <a:t> </a:t>
            </a:r>
            <a:r>
              <a:rPr dirty="0" spc="45"/>
              <a:t>having</a:t>
            </a:r>
            <a:r>
              <a:rPr dirty="0" spc="45"/>
              <a:t> </a:t>
            </a:r>
            <a:r>
              <a:rPr dirty="0" spc="40"/>
              <a:t>a</a:t>
            </a:r>
            <a:r>
              <a:rPr dirty="0" spc="45"/>
              <a:t> </a:t>
            </a:r>
            <a:r>
              <a:rPr dirty="0" spc="60"/>
              <a:t>c</a:t>
            </a:r>
            <a:r>
              <a:rPr dirty="0" spc="35"/>
              <a:t>r</a:t>
            </a:r>
            <a:r>
              <a:rPr dirty="0" spc="60"/>
              <a:t>a</a:t>
            </a:r>
            <a:r>
              <a:rPr dirty="0" spc="45"/>
              <a:t>c</a:t>
            </a:r>
            <a:r>
              <a:rPr dirty="0" spc="45"/>
              <a:t>k;</a:t>
            </a:r>
            <a:r>
              <a:rPr dirty="0" spc="-90"/>
              <a:t> </a:t>
            </a:r>
            <a:r>
              <a:rPr dirty="0" spc="40"/>
              <a:t>o</a:t>
            </a:r>
            <a:r>
              <a:rPr dirty="0" spc="-65"/>
              <a:t>r</a:t>
            </a:r>
            <a:r>
              <a:rPr dirty="0" spc="50"/>
              <a:t>,</a:t>
            </a:r>
          </a:p>
          <a:p>
            <a:pPr marL="1057910" marR="71120" indent="-26924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rabicPeriod" startAt="8"/>
              <a:tabLst>
                <a:tab pos="1045210" algn="l"/>
              </a:tabLst>
            </a:pPr>
            <a:r>
              <a:rPr dirty="0" spc="-35"/>
              <a:t>W</a:t>
            </a:r>
            <a:r>
              <a:rPr dirty="0" spc="35"/>
              <a:t>as</a:t>
            </a:r>
            <a:r>
              <a:rPr dirty="0" spc="45"/>
              <a:t> </a:t>
            </a:r>
            <a:r>
              <a:rPr dirty="0" spc="-55"/>
              <a:t>f</a:t>
            </a:r>
            <a:r>
              <a:rPr dirty="0" spc="45"/>
              <a:t>ound</a:t>
            </a:r>
            <a:r>
              <a:rPr dirty="0" spc="45"/>
              <a:t> </a:t>
            </a:r>
            <a:r>
              <a:rPr dirty="0" spc="60"/>
              <a:t>empty</a:t>
            </a:r>
            <a:r>
              <a:rPr dirty="0" spc="45"/>
              <a:t> </a:t>
            </a:r>
            <a:r>
              <a:rPr dirty="0" spc="75"/>
              <a:t>(when</a:t>
            </a:r>
            <a:r>
              <a:rPr dirty="0" spc="45"/>
              <a:t> </a:t>
            </a:r>
            <a:r>
              <a:rPr dirty="0" spc="30"/>
              <a:t>it</a:t>
            </a:r>
            <a:r>
              <a:rPr dirty="0" spc="45"/>
              <a:t> </a:t>
            </a:r>
            <a:r>
              <a:rPr dirty="0" spc="40"/>
              <a:t>should</a:t>
            </a:r>
            <a:r>
              <a:rPr dirty="0" spc="45"/>
              <a:t> </a:t>
            </a:r>
            <a:r>
              <a:rPr dirty="0" spc="40"/>
              <a:t>ha</a:t>
            </a:r>
            <a:r>
              <a:rPr dirty="0" spc="20"/>
              <a:t>v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65"/>
              <a:t>been</a:t>
            </a:r>
            <a:r>
              <a:rPr dirty="0" spc="45"/>
              <a:t> </a:t>
            </a:r>
            <a:r>
              <a:rPr dirty="0" spc="30"/>
              <a:t>full)</a:t>
            </a:r>
            <a:r>
              <a:rPr dirty="0" spc="45"/>
              <a:t> </a:t>
            </a:r>
            <a:r>
              <a:rPr dirty="0" spc="45"/>
              <a:t>and</a:t>
            </a:r>
            <a:r>
              <a:rPr dirty="0" spc="45"/>
              <a:t> </a:t>
            </a:r>
            <a:r>
              <a:rPr dirty="0" spc="50"/>
              <a:t>the</a:t>
            </a:r>
            <a:r>
              <a:rPr dirty="0" spc="30"/>
              <a:t>r</a:t>
            </a:r>
            <a:r>
              <a:rPr dirty="0" spc="75"/>
              <a:t>e</a:t>
            </a:r>
            <a:r>
              <a:rPr dirty="0" spc="45"/>
              <a:t> </a:t>
            </a:r>
            <a:r>
              <a:rPr dirty="0" spc="30"/>
              <a:t>is</a:t>
            </a:r>
            <a:r>
              <a:rPr dirty="0" spc="45"/>
              <a:t> </a:t>
            </a:r>
            <a:r>
              <a:rPr dirty="0" spc="40"/>
              <a:t>no</a:t>
            </a:r>
            <a:r>
              <a:rPr dirty="0" spc="45"/>
              <a:t> </a:t>
            </a:r>
            <a:r>
              <a:rPr dirty="0" spc="45"/>
              <a:t>kn</a:t>
            </a:r>
            <a:r>
              <a:rPr dirty="0" spc="40"/>
              <a:t>o</a:t>
            </a:r>
            <a:r>
              <a:rPr dirty="0" spc="95"/>
              <a:t>wn</a:t>
            </a:r>
            <a:r>
              <a:rPr dirty="0" spc="45"/>
              <a:t> </a:t>
            </a:r>
            <a:r>
              <a:rPr dirty="0" spc="25"/>
              <a:t>r</a:t>
            </a:r>
            <a:r>
              <a:rPr dirty="0" spc="45"/>
              <a:t>eason</a:t>
            </a:r>
            <a:r>
              <a:rPr dirty="0" spc="45"/>
              <a:t> </a:t>
            </a:r>
            <a:r>
              <a:rPr dirty="0" spc="-55"/>
              <a:t>f</a:t>
            </a:r>
            <a:r>
              <a:rPr dirty="0" spc="35"/>
              <a:t>o</a:t>
            </a:r>
            <a:r>
              <a:rPr dirty="0" spc="35"/>
              <a:t>r</a:t>
            </a:r>
            <a:r>
              <a:rPr dirty="0" spc="25"/>
              <a:t> </a:t>
            </a:r>
            <a:r>
              <a:rPr dirty="0" spc="30"/>
              <a:t>it</a:t>
            </a:r>
            <a:r>
              <a:rPr dirty="0" spc="45"/>
              <a:t> </a:t>
            </a:r>
            <a:r>
              <a:rPr dirty="0" spc="35"/>
              <a:t>to</a:t>
            </a:r>
            <a:r>
              <a:rPr dirty="0" spc="45"/>
              <a:t> </a:t>
            </a:r>
            <a:r>
              <a:rPr dirty="0" spc="60"/>
              <a:t>be</a:t>
            </a:r>
            <a:r>
              <a:rPr dirty="0" spc="45"/>
              <a:t> </a:t>
            </a:r>
            <a:r>
              <a:rPr dirty="0" spc="60"/>
              <a:t>empt</a:t>
            </a:r>
            <a:r>
              <a:rPr dirty="0" spc="-45"/>
              <a:t>y</a:t>
            </a:r>
            <a:r>
              <a:rPr dirty="0" spc="50"/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82292" y="8078469"/>
            <a:ext cx="5369560" cy="571500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4130" marR="106680">
              <a:lnSpc>
                <a:spcPts val="1300"/>
              </a:lnSpc>
            </a:pPr>
            <a:r>
              <a:rPr dirty="0" sz="1100" spc="-65">
                <a:latin typeface="Garamond"/>
                <a:cs typeface="Garamond"/>
              </a:rPr>
              <a:t>W</a:t>
            </a:r>
            <a:r>
              <a:rPr dirty="0" sz="1100" spc="-40">
                <a:latin typeface="Garamond"/>
                <a:cs typeface="Garamond"/>
              </a:rPr>
              <a:t>ARNING: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35">
                <a:latin typeface="Garamond"/>
                <a:cs typeface="Garamond"/>
              </a:rPr>
              <a:t>If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kn</a:t>
            </a:r>
            <a:r>
              <a:rPr dirty="0" sz="1100" spc="40">
                <a:latin typeface="Garamond"/>
                <a:cs typeface="Garamond"/>
              </a:rPr>
              <a:t>o</a:t>
            </a:r>
            <a:r>
              <a:rPr dirty="0" sz="1100" spc="95">
                <a:latin typeface="Garamond"/>
                <a:cs typeface="Garamond"/>
              </a:rPr>
              <a:t>wn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ha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been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subjected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30">
                <a:latin typeface="Garamond"/>
                <a:cs typeface="Garamond"/>
              </a:rPr>
              <a:t>n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unusual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t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eatment,</a:t>
            </a:r>
            <a:r>
              <a:rPr dirty="0" sz="1100" spc="30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accident,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or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condition,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should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be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immediate</a:t>
            </a:r>
            <a:r>
              <a:rPr dirty="0" sz="1100" spc="5">
                <a:latin typeface="Garamond"/>
                <a:cs typeface="Garamond"/>
              </a:rPr>
              <a:t>l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taken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out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dep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essu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ized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2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visual</a:t>
            </a:r>
            <a:r>
              <a:rPr dirty="0" sz="1100" spc="5">
                <a:latin typeface="Garamond"/>
                <a:cs typeface="Garamond"/>
              </a:rPr>
              <a:t>l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inspected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be</a:t>
            </a:r>
            <a:r>
              <a:rPr dirty="0" sz="1100" spc="-5">
                <a:latin typeface="Garamond"/>
                <a:cs typeface="Garamond"/>
              </a:rPr>
              <a:t>f</a:t>
            </a:r>
            <a:r>
              <a:rPr dirty="0" sz="1100" spc="40">
                <a:latin typeface="Garamond"/>
                <a:cs typeface="Garamond"/>
              </a:rPr>
              <a:t>o</a:t>
            </a:r>
            <a:r>
              <a:rPr dirty="0" sz="1100" spc="15">
                <a:latin typeface="Garamond"/>
                <a:cs typeface="Garamond"/>
              </a:rPr>
              <a:t>r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70">
                <a:latin typeface="Garamond"/>
                <a:cs typeface="Garamond"/>
              </a:rPr>
              <a:t>e</a:t>
            </a:r>
            <a:r>
              <a:rPr dirty="0" sz="1100" spc="40">
                <a:latin typeface="Garamond"/>
                <a:cs typeface="Garamond"/>
              </a:rPr>
              <a:t>tu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ned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</a:t>
            </a:r>
            <a:r>
              <a:rPr dirty="0" sz="1100" spc="-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if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necessa</a:t>
            </a:r>
            <a:r>
              <a:rPr dirty="0" sz="1100" spc="75">
                <a:latin typeface="Garamond"/>
                <a:cs typeface="Garamond"/>
              </a:rPr>
              <a:t>r</a:t>
            </a:r>
            <a:r>
              <a:rPr dirty="0" sz="1100" spc="-45">
                <a:latin typeface="Garamond"/>
                <a:cs typeface="Garamond"/>
              </a:rPr>
              <a:t>y</a:t>
            </a:r>
            <a:r>
              <a:rPr dirty="0" sz="1100" spc="50">
                <a:latin typeface="Garamond"/>
                <a:cs typeface="Garamond"/>
              </a:rPr>
              <a:t>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condemned.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5700" y="698119"/>
            <a:ext cx="5943600" cy="508634"/>
          </a:xfrm>
          <a:custGeom>
            <a:avLst/>
            <a:gdLst/>
            <a:ahLst/>
            <a:cxnLst/>
            <a:rect l="l" t="t" r="r" b="b"/>
            <a:pathLst>
              <a:path w="5943600" h="508634">
                <a:moveTo>
                  <a:pt x="0" y="0"/>
                </a:moveTo>
                <a:lnTo>
                  <a:pt x="5943600" y="0"/>
                </a:lnTo>
                <a:lnTo>
                  <a:pt x="5943600" y="508253"/>
                </a:lnTo>
                <a:lnTo>
                  <a:pt x="0" y="5082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74114" y="723353"/>
            <a:ext cx="529590" cy="461645"/>
          </a:xfrm>
          <a:custGeom>
            <a:avLst/>
            <a:gdLst/>
            <a:ahLst/>
            <a:cxnLst/>
            <a:rect l="l" t="t" r="r" b="b"/>
            <a:pathLst>
              <a:path w="529589" h="461644">
                <a:moveTo>
                  <a:pt x="0" y="0"/>
                </a:moveTo>
                <a:lnTo>
                  <a:pt x="529170" y="0"/>
                </a:lnTo>
                <a:lnTo>
                  <a:pt x="529170" y="461429"/>
                </a:lnTo>
                <a:lnTo>
                  <a:pt x="0" y="4614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12126" y="7307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86" y="140627"/>
                </a:moveTo>
                <a:lnTo>
                  <a:pt x="53454" y="140627"/>
                </a:lnTo>
                <a:lnTo>
                  <a:pt x="53454" y="216306"/>
                </a:lnTo>
                <a:lnTo>
                  <a:pt x="157086" y="216306"/>
                </a:lnTo>
                <a:lnTo>
                  <a:pt x="157086" y="140627"/>
                </a:lnTo>
                <a:close/>
              </a:path>
              <a:path w="210819" h="216534">
                <a:moveTo>
                  <a:pt x="105270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20482" y="7307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27"/>
                </a:moveTo>
                <a:lnTo>
                  <a:pt x="53466" y="140627"/>
                </a:lnTo>
                <a:lnTo>
                  <a:pt x="53466" y="216306"/>
                </a:lnTo>
                <a:lnTo>
                  <a:pt x="157098" y="216306"/>
                </a:lnTo>
                <a:lnTo>
                  <a:pt x="157098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12126" y="9457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86" y="140639"/>
                </a:moveTo>
                <a:lnTo>
                  <a:pt x="53454" y="140639"/>
                </a:lnTo>
                <a:lnTo>
                  <a:pt x="53454" y="216306"/>
                </a:lnTo>
                <a:lnTo>
                  <a:pt x="157086" y="216306"/>
                </a:lnTo>
                <a:lnTo>
                  <a:pt x="157086" y="140639"/>
                </a:lnTo>
                <a:close/>
              </a:path>
              <a:path w="210819" h="216534">
                <a:moveTo>
                  <a:pt x="105270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20482" y="9457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39"/>
                </a:moveTo>
                <a:lnTo>
                  <a:pt x="53466" y="140639"/>
                </a:lnTo>
                <a:lnTo>
                  <a:pt x="53466" y="216306"/>
                </a:lnTo>
                <a:lnTo>
                  <a:pt x="157098" y="216306"/>
                </a:lnTo>
                <a:lnTo>
                  <a:pt x="157098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90509" y="1133284"/>
            <a:ext cx="21590" cy="26670"/>
          </a:xfrm>
          <a:custGeom>
            <a:avLst/>
            <a:gdLst/>
            <a:ahLst/>
            <a:cxnLst/>
            <a:rect l="l" t="t" r="r" b="b"/>
            <a:pathLst>
              <a:path w="21590" h="26669">
                <a:moveTo>
                  <a:pt x="12369" y="3136"/>
                </a:moveTo>
                <a:lnTo>
                  <a:pt x="8864" y="3136"/>
                </a:lnTo>
                <a:lnTo>
                  <a:pt x="8864" y="26149"/>
                </a:lnTo>
                <a:lnTo>
                  <a:pt x="12369" y="26149"/>
                </a:lnTo>
                <a:lnTo>
                  <a:pt x="12369" y="3136"/>
                </a:lnTo>
                <a:close/>
              </a:path>
              <a:path w="21590" h="26669">
                <a:moveTo>
                  <a:pt x="21221" y="0"/>
                </a:moveTo>
                <a:lnTo>
                  <a:pt x="0" y="0"/>
                </a:lnTo>
                <a:lnTo>
                  <a:pt x="0" y="3136"/>
                </a:lnTo>
                <a:lnTo>
                  <a:pt x="21221" y="3136"/>
                </a:lnTo>
                <a:lnTo>
                  <a:pt x="21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14893" y="1133284"/>
            <a:ext cx="25400" cy="26670"/>
          </a:xfrm>
          <a:custGeom>
            <a:avLst/>
            <a:gdLst/>
            <a:ahLst/>
            <a:cxnLst/>
            <a:rect l="l" t="t" r="r" b="b"/>
            <a:pathLst>
              <a:path w="25400" h="26669">
                <a:moveTo>
                  <a:pt x="5054" y="0"/>
                </a:moveTo>
                <a:lnTo>
                  <a:pt x="0" y="0"/>
                </a:lnTo>
                <a:lnTo>
                  <a:pt x="0" y="26149"/>
                </a:lnTo>
                <a:lnTo>
                  <a:pt x="3416" y="26149"/>
                </a:lnTo>
                <a:lnTo>
                  <a:pt x="3416" y="4216"/>
                </a:lnTo>
                <a:lnTo>
                  <a:pt x="6478" y="4216"/>
                </a:lnTo>
                <a:lnTo>
                  <a:pt x="5054" y="0"/>
                </a:lnTo>
                <a:close/>
              </a:path>
              <a:path w="25400" h="26669">
                <a:moveTo>
                  <a:pt x="6478" y="4216"/>
                </a:moveTo>
                <a:lnTo>
                  <a:pt x="3416" y="4216"/>
                </a:lnTo>
                <a:lnTo>
                  <a:pt x="10769" y="26149"/>
                </a:lnTo>
                <a:lnTo>
                  <a:pt x="14274" y="26149"/>
                </a:lnTo>
                <a:lnTo>
                  <a:pt x="15626" y="22110"/>
                </a:lnTo>
                <a:lnTo>
                  <a:pt x="12522" y="22110"/>
                </a:lnTo>
                <a:lnTo>
                  <a:pt x="6478" y="4216"/>
                </a:lnTo>
                <a:close/>
              </a:path>
              <a:path w="25400" h="26669">
                <a:moveTo>
                  <a:pt x="25044" y="4178"/>
                </a:moveTo>
                <a:lnTo>
                  <a:pt x="21628" y="4178"/>
                </a:lnTo>
                <a:lnTo>
                  <a:pt x="21628" y="26149"/>
                </a:lnTo>
                <a:lnTo>
                  <a:pt x="25044" y="26149"/>
                </a:lnTo>
                <a:lnTo>
                  <a:pt x="25044" y="4178"/>
                </a:lnTo>
                <a:close/>
              </a:path>
              <a:path w="25400" h="26669">
                <a:moveTo>
                  <a:pt x="25044" y="0"/>
                </a:moveTo>
                <a:lnTo>
                  <a:pt x="20027" y="0"/>
                </a:lnTo>
                <a:lnTo>
                  <a:pt x="12598" y="22110"/>
                </a:lnTo>
                <a:lnTo>
                  <a:pt x="15626" y="22110"/>
                </a:lnTo>
                <a:lnTo>
                  <a:pt x="21628" y="4178"/>
                </a:lnTo>
                <a:lnTo>
                  <a:pt x="25044" y="4178"/>
                </a:lnTo>
                <a:lnTo>
                  <a:pt x="25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489075">
              <a:lnSpc>
                <a:spcPct val="100000"/>
              </a:lnSpc>
            </a:pPr>
            <a:r>
              <a:rPr dirty="0" spc="-120"/>
              <a:t>INSPECTION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155700" y="1415414"/>
            <a:ext cx="5943600" cy="34671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033780">
              <a:lnSpc>
                <a:spcPct val="100000"/>
              </a:lnSpc>
              <a:tabLst>
                <a:tab pos="1410970" algn="l"/>
              </a:tabLst>
            </a:pPr>
            <a:r>
              <a:rPr dirty="0" sz="2000" spc="320" b="1">
                <a:solidFill>
                  <a:srgbClr val="FFFFFF"/>
                </a:solidFill>
                <a:latin typeface="Garamond"/>
                <a:cs typeface="Garamond"/>
              </a:rPr>
              <a:t>1</a:t>
            </a:r>
            <a:r>
              <a:rPr dirty="0" sz="2000" spc="32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30" b="1">
                <a:solidFill>
                  <a:srgbClr val="FFFFFF"/>
                </a:solidFill>
                <a:latin typeface="Garamond"/>
                <a:cs typeface="Garamond"/>
              </a:rPr>
              <a:t>FREQUENCY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00" b="1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20" b="1">
                <a:solidFill>
                  <a:srgbClr val="FFFFFF"/>
                </a:solidFill>
                <a:latin typeface="Garamond"/>
                <a:cs typeface="Garamond"/>
              </a:rPr>
              <a:t>INSPECTION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839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93" y="1144280"/>
            <a:ext cx="5371465" cy="7594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5890">
              <a:lnSpc>
                <a:spcPts val="1300"/>
              </a:lnSpc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assistance.</a:t>
            </a:r>
            <a:endParaRPr sz="1100">
              <a:latin typeface="Garamond"/>
              <a:cs typeface="Garamond"/>
            </a:endParaRPr>
          </a:p>
          <a:p>
            <a:pPr marL="12700" marR="163830">
              <a:lnSpc>
                <a:spcPts val="1300"/>
              </a:lnSpc>
              <a:spcBef>
                <a:spcPts val="600"/>
              </a:spcBef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Select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lat,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carpet,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carpet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emnants,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Lighting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ight.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holder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olling,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alving.</a:t>
            </a:r>
            <a:endParaRPr sz="1100">
              <a:latin typeface="Garamond"/>
              <a:cs typeface="Garamond"/>
            </a:endParaRPr>
          </a:p>
          <a:p>
            <a:pPr marL="12700" marR="53594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lear-headed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depends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ience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senses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" marR="81915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esponsi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edited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listing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A.</a:t>
            </a:r>
            <a:endParaRPr sz="1100">
              <a:latin typeface="Garamond"/>
              <a:cs typeface="Garamond"/>
            </a:endParaRPr>
          </a:p>
          <a:p>
            <a:pPr marL="12700" marR="53467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ethe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C.</a:t>
            </a:r>
            <a:endParaRPr sz="1100">
              <a:latin typeface="Garamond"/>
              <a:cs typeface="Garamond"/>
            </a:endParaRPr>
          </a:p>
          <a:p>
            <a:pPr marL="12700" marR="193040">
              <a:lnSpc>
                <a:spcPts val="1300"/>
              </a:lnSpc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dam-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ful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ational.</a:t>
            </a:r>
            <a:endParaRPr sz="1100">
              <a:latin typeface="Garamond"/>
              <a:cs typeface="Garamond"/>
            </a:endParaRPr>
          </a:p>
          <a:p>
            <a:pPr marL="12700" marR="25336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VIS</a:t>
            </a:r>
            <a:r>
              <a:rPr dirty="0" sz="1100" spc="-14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FORM)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27940">
              <a:lnSpc>
                <a:spcPts val="1300"/>
              </a:lnSpc>
              <a:spcBef>
                <a:spcPts val="600"/>
              </a:spcBef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especial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emplo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maintains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s).</a:t>
            </a:r>
            <a:endParaRPr sz="1100">
              <a:latin typeface="Garamond"/>
              <a:cs typeface="Garamond"/>
            </a:endParaRPr>
          </a:p>
          <a:p>
            <a:pPr algn="just" marL="12700" marR="167005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d-pa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NER'S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Owner's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207010">
              <a:lnSpc>
                <a:spcPts val="1300"/>
              </a:lnSpc>
              <a:spcBef>
                <a:spcPts val="60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lank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ipti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fill-ins.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inspector/organization,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conducting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inspection).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detailed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actions: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RECORD,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 b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VICE,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105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20" b="1">
                <a:solidFill>
                  <a:srgbClr val="292425"/>
                </a:solidFill>
                <a:latin typeface="Garamond"/>
                <a:cs typeface="Garamond"/>
              </a:rPr>
              <a:t>AIR,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CONDEMN,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-135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ACT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469265" marR="608965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RECORD: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detailed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notes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ations)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469265" marR="4889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VICE: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cannot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until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unaccept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situation.</a:t>
            </a:r>
            <a:endParaRPr sz="1100">
              <a:latin typeface="Garamond"/>
              <a:cs typeface="Garamond"/>
            </a:endParaRPr>
          </a:p>
          <a:p>
            <a:pPr marL="469265" marR="55880">
              <a:lnSpc>
                <a:spcPts val="1300"/>
              </a:lnSpc>
              <a:spcBef>
                <a:spcPts val="600"/>
              </a:spcBef>
            </a:pP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1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AIR: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pplies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complete,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3909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018540">
              <a:lnSpc>
                <a:spcPct val="100000"/>
              </a:lnSpc>
              <a:tabLst>
                <a:tab pos="1395730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2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40" b="1">
                <a:solidFill>
                  <a:srgbClr val="FFFFFF"/>
                </a:solidFill>
                <a:latin typeface="Garamond"/>
                <a:cs typeface="Garamond"/>
              </a:rPr>
              <a:t>BEFORE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20" b="1">
                <a:solidFill>
                  <a:srgbClr val="FFFFFF"/>
                </a:solidFill>
                <a:latin typeface="Garamond"/>
                <a:cs typeface="Garamond"/>
              </a:rPr>
              <a:t>INSPECTION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05" b="1">
                <a:solidFill>
                  <a:srgbClr val="FFFFFF"/>
                </a:solidFill>
                <a:latin typeface="Garamond"/>
                <a:cs typeface="Garamond"/>
              </a:rPr>
              <a:t>BEGINS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6155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3" y="669377"/>
            <a:ext cx="5339715" cy="679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265" marR="19685">
              <a:lnSpc>
                <a:spcPts val="1300"/>
              </a:lnSpc>
            </a:pP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CONDEMN: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point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endParaRPr sz="1100">
              <a:latin typeface="Garamond"/>
              <a:cs typeface="Garamond"/>
            </a:endParaRPr>
          </a:p>
          <a:p>
            <a:pPr marL="469265" marR="5080">
              <a:lnSpc>
                <a:spcPts val="1300"/>
              </a:lnSpc>
              <a:spcBef>
                <a:spcPts val="600"/>
              </a:spcBef>
            </a:pP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CCEPT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TION: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Owne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advised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condition.</a:t>
            </a:r>
            <a:endParaRPr sz="1100">
              <a:latin typeface="Garamond"/>
              <a:cs typeface="Garamond"/>
            </a:endParaRPr>
          </a:p>
          <a:p>
            <a:pPr marL="469265" marR="24130">
              <a:lnSpc>
                <a:spcPts val="1300"/>
              </a:lnSpc>
              <a:spcBef>
                <a:spcPts val="600"/>
              </a:spcBef>
            </a:pP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cumstance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advis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manu-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er'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esentati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matio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oceedin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7.</a:t>
            </a:r>
            <a:endParaRPr sz="1100">
              <a:latin typeface="Garamond"/>
              <a:cs typeface="Garamond"/>
            </a:endParaRPr>
          </a:p>
          <a:p>
            <a:pPr marL="469265" marR="1270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VICE: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depending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indicating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bel(s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12700" marR="67310">
              <a:lnSpc>
                <a:spcPts val="1300"/>
              </a:lnSpc>
              <a:spcBef>
                <a:spcPts val="60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acceptable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notation.</a:t>
            </a:r>
            <a:endParaRPr sz="1100">
              <a:latin typeface="Garamond"/>
              <a:cs typeface="Garamond"/>
            </a:endParaRPr>
          </a:p>
          <a:p>
            <a:pPr marL="12700" marR="80645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beginning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(i.e.,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kplate,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ness,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boot,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bands,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aps,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itself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9271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Reco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A.).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ecom-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minutes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‘sl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endParaRPr sz="1100">
              <a:latin typeface="Garamond"/>
              <a:cs typeface="Garamond"/>
            </a:endParaRPr>
          </a:p>
          <a:p>
            <a:pPr marL="12700" marR="11557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12700" marR="328295">
              <a:lnSpc>
                <a:spcPts val="1300"/>
              </a:lnSpc>
              <a:spcBef>
                <a:spcPts val="600"/>
              </a:spcBef>
            </a:pPr>
            <a:r>
              <a:rPr dirty="0" sz="1100" spc="-50" b="1" i="1">
                <a:solidFill>
                  <a:srgbClr val="292425"/>
                </a:solidFill>
                <a:latin typeface="Garamond"/>
                <a:cs typeface="Garamond"/>
              </a:rPr>
              <a:t>CAUTION:</a:t>
            </a:r>
            <a:r>
              <a:rPr dirty="0" sz="1100" spc="-5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damaged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functioning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60" b="1" i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operly,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inspector/operator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may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think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 i="1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opening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hearing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eleased.</a:t>
            </a:r>
            <a:r>
              <a:rPr dirty="0" sz="110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 b="1" i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thought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1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still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handled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 b="1" i="1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they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14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60" b="1" i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0" b="1" i="1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 b="1" i="1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emoved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 i="1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efully,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 i="1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0" b="1" i="1">
                <a:solidFill>
                  <a:srgbClr val="292425"/>
                </a:solidFill>
                <a:latin typeface="Garamond"/>
                <a:cs typeface="Garamond"/>
              </a:rPr>
              <a:t>espirator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guidelines.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stop.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669377"/>
            <a:ext cx="5349875" cy="139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functioning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adding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amount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d-to-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ized.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uc-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4635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ac-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1069427"/>
            <a:ext cx="5218430" cy="1296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begins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endParaRPr sz="1100">
              <a:latin typeface="Garamond"/>
              <a:cs typeface="Garamond"/>
            </a:endParaRPr>
          </a:p>
          <a:p>
            <a:pPr marL="127000" marR="508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contaminants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1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contents),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final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0193" y="2771239"/>
            <a:ext cx="5363210" cy="556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8740">
              <a:lnSpc>
                <a:spcPts val="1300"/>
              </a:lnSpc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obst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all-metal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illust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16.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attempt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273685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hoop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28511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VIS</a:t>
            </a:r>
            <a:r>
              <a:rPr dirty="0" sz="1100" spc="-14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 spc="-52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(Re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“THE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FORM”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w).</a:t>
            </a:r>
            <a:endParaRPr sz="1100">
              <a:latin typeface="Garamond"/>
              <a:cs typeface="Garamond"/>
            </a:endParaRPr>
          </a:p>
          <a:p>
            <a:pPr algn="just" marL="12700" marR="3175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specification,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iginal,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latest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xamples.</a:t>
            </a:r>
            <a:endParaRPr sz="1100">
              <a:latin typeface="Garamond"/>
              <a:cs typeface="Garamond"/>
            </a:endParaRPr>
          </a:p>
          <a:p>
            <a:pPr marL="12700" marR="1841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FIGURES,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depict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xamples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“Ma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kings”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possi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design.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design.</a:t>
            </a:r>
            <a:endParaRPr sz="1100">
              <a:latin typeface="Garamond"/>
              <a:cs typeface="Garamond"/>
            </a:endParaRPr>
          </a:p>
          <a:p>
            <a:pPr marL="12700" marR="9525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depict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illegibility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contacted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advice.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illegi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putting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Note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full-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addition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i-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advice,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needed.</a:t>
            </a:r>
            <a:endParaRPr sz="1100">
              <a:latin typeface="Garamond"/>
              <a:cs typeface="Garamond"/>
            </a:endParaRPr>
          </a:p>
          <a:p>
            <a:pPr marL="12700" marR="18351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(acco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TEGORIZING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644" y="8393048"/>
            <a:ext cx="5369560" cy="507365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3825" marR="381000">
              <a:lnSpc>
                <a:spcPts val="1300"/>
              </a:lnSpc>
            </a:pPr>
            <a:r>
              <a:rPr dirty="0" sz="1100" spc="-65">
                <a:latin typeface="Garamond"/>
                <a:cs typeface="Garamond"/>
              </a:rPr>
              <a:t>W</a:t>
            </a:r>
            <a:r>
              <a:rPr dirty="0" sz="1100" spc="-40">
                <a:latin typeface="Garamond"/>
                <a:cs typeface="Garamond"/>
              </a:rPr>
              <a:t>ARNING: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55">
                <a:latin typeface="Garamond"/>
                <a:cs typeface="Garamond"/>
              </a:rPr>
              <a:t>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20">
                <a:latin typeface="Garamond"/>
                <a:cs typeface="Garamond"/>
              </a:rPr>
              <a:t>SC</a:t>
            </a:r>
            <a:r>
              <a:rPr dirty="0" sz="1100" spc="-35">
                <a:latin typeface="Garamond"/>
                <a:cs typeface="Garamond"/>
              </a:rPr>
              <a:t>B</a:t>
            </a:r>
            <a:r>
              <a:rPr dirty="0" sz="1100" spc="-7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ma</a:t>
            </a:r>
            <a:r>
              <a:rPr dirty="0" sz="1100" spc="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king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does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not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in</a:t>
            </a:r>
            <a:r>
              <a:rPr dirty="0" sz="1100" spc="40">
                <a:latin typeface="Garamond"/>
                <a:cs typeface="Garamond"/>
              </a:rPr>
              <a:t>c</a:t>
            </a:r>
            <a:r>
              <a:rPr dirty="0" sz="1100" spc="50">
                <a:latin typeface="Garamond"/>
                <a:cs typeface="Garamond"/>
              </a:rPr>
              <a:t>lude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plus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sign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(+).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35">
                <a:latin typeface="Garamond"/>
                <a:cs typeface="Garamond"/>
              </a:rPr>
              <a:t>If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plus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sign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f</a:t>
            </a:r>
            <a:r>
              <a:rPr dirty="0" sz="1100" spc="45">
                <a:latin typeface="Garamond"/>
                <a:cs typeface="Garamond"/>
              </a:rPr>
              <a:t>ound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55">
                <a:latin typeface="Garamond"/>
                <a:cs typeface="Garamond"/>
              </a:rPr>
              <a:t>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20">
                <a:latin typeface="Garamond"/>
                <a:cs typeface="Garamond"/>
              </a:rPr>
              <a:t>SC</a:t>
            </a:r>
            <a:r>
              <a:rPr dirty="0" sz="1100" spc="-35">
                <a:latin typeface="Garamond"/>
                <a:cs typeface="Garamond"/>
              </a:rPr>
              <a:t>B</a:t>
            </a:r>
            <a:r>
              <a:rPr dirty="0" sz="1100" spc="-7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(stamped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into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metal),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contact</a:t>
            </a:r>
            <a:r>
              <a:rPr dirty="0" sz="1100" spc="30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60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r</a:t>
            </a:r>
            <a:r>
              <a:rPr dirty="0" baseline="35353" sz="825" spc="44">
                <a:latin typeface="Garamond"/>
                <a:cs typeface="Garamond"/>
              </a:rPr>
              <a:t>7</a:t>
            </a:r>
            <a:r>
              <a:rPr dirty="0" baseline="35353" sz="825">
                <a:latin typeface="Garamond"/>
                <a:cs typeface="Garamond"/>
              </a:rPr>
              <a:t> </a:t>
            </a:r>
            <a:r>
              <a:rPr dirty="0" baseline="35353" sz="825" spc="67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do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not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70">
                <a:latin typeface="Garamond"/>
                <a:cs typeface="Garamond"/>
              </a:rPr>
              <a:t>e</a:t>
            </a:r>
            <a:r>
              <a:rPr dirty="0" sz="1100" spc="40">
                <a:latin typeface="Garamond"/>
                <a:cs typeface="Garamond"/>
              </a:rPr>
              <a:t>tu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that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39370">
              <a:lnSpc>
                <a:spcPct val="100000"/>
              </a:lnSpc>
              <a:tabLst>
                <a:tab pos="416559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3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95" b="1">
                <a:solidFill>
                  <a:srgbClr val="FFFFFF"/>
                </a:solidFill>
                <a:latin typeface="Garamond"/>
                <a:cs typeface="Garamond"/>
              </a:rPr>
              <a:t>PRE</a:t>
            </a:r>
            <a:r>
              <a:rPr dirty="0" sz="2000" spc="-180" b="1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dirty="0" sz="2000" spc="-95" b="1">
                <a:solidFill>
                  <a:srgbClr val="FFFFFF"/>
                </a:solidFill>
                <a:latin typeface="Garamond"/>
                <a:cs typeface="Garamond"/>
              </a:rPr>
              <a:t>ARING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200" b="1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10" b="1">
                <a:solidFill>
                  <a:srgbClr val="FFFFFF"/>
                </a:solidFill>
                <a:latin typeface="Garamond"/>
                <a:cs typeface="Garamond"/>
              </a:rPr>
              <a:t>CYLINDER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85" b="1">
                <a:solidFill>
                  <a:srgbClr val="FFFFFF"/>
                </a:solidFill>
                <a:latin typeface="Garamond"/>
                <a:cs typeface="Garamond"/>
              </a:rPr>
              <a:t>FOR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20" b="1">
                <a:solidFill>
                  <a:srgbClr val="FFFFFF"/>
                </a:solidFill>
                <a:latin typeface="Garamond"/>
                <a:cs typeface="Garamond"/>
              </a:rPr>
              <a:t>INSPECTION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3000" y="2435479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558290">
              <a:lnSpc>
                <a:spcPct val="100000"/>
              </a:lnSpc>
              <a:tabLst>
                <a:tab pos="1978025" algn="l"/>
              </a:tabLst>
            </a:pP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3A</a:t>
            </a: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CYLINDER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50" b="1">
                <a:solidFill>
                  <a:srgbClr val="FFFFFF"/>
                </a:solidFill>
                <a:latin typeface="Garamond"/>
                <a:cs typeface="Garamond"/>
              </a:rPr>
              <a:t>MARKINGS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8642" y="669377"/>
            <a:ext cx="5371465" cy="162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04595">
              <a:lnSpc>
                <a:spcPct val="143900"/>
              </a:lnSpc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F1-4</a:t>
            </a:r>
            <a:endParaRPr baseline="35353" sz="825">
              <a:latin typeface="Garamond"/>
              <a:cs typeface="Garamond"/>
            </a:endParaRPr>
          </a:p>
          <a:p>
            <a:pPr marL="12700" marR="175895">
              <a:lnSpc>
                <a:spcPts val="1300"/>
              </a:lnSpc>
              <a:spcBef>
                <a:spcPts val="64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LUXFE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illegi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missing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with-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baseline="35353" sz="825">
              <a:latin typeface="Garamond"/>
              <a:cs typeface="Garamond"/>
            </a:endParaRPr>
          </a:p>
          <a:p>
            <a:pPr marL="12700" marR="15748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testin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8622" y="2701358"/>
            <a:ext cx="5303520" cy="521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70180">
              <a:lnSpc>
                <a:spcPts val="1300"/>
              </a:lnSpc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ear),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maintenance,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unusual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heavy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eme/haza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vice).</a:t>
            </a:r>
            <a:endParaRPr sz="1100">
              <a:latin typeface="Garamond"/>
              <a:cs typeface="Garamond"/>
            </a:endParaRPr>
          </a:p>
          <a:p>
            <a:pPr marL="12700" marR="14414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1D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unusual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eatment,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accident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condition.</a:t>
            </a:r>
            <a:endParaRPr sz="1100">
              <a:latin typeface="Garamond"/>
              <a:cs typeface="Garamond"/>
            </a:endParaRPr>
          </a:p>
          <a:p>
            <a:pPr algn="just" marL="12700" marR="7493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and </a:t>
            </a:r>
            <a:r>
              <a:rPr dirty="0" sz="1100" spc="114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painted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ell.</a:t>
            </a:r>
            <a:endParaRPr sz="1100">
              <a:latin typeface="Garamond"/>
              <a:cs typeface="Garamond"/>
            </a:endParaRPr>
          </a:p>
          <a:p>
            <a:pPr marL="12700" marR="42481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ecei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unattended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350°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unattended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cumstances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efighter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xcessi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60"/>
              </a:lnSpc>
            </a:pP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Read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0" b="1">
                <a:solidFill>
                  <a:srgbClr val="292425"/>
                </a:solidFill>
                <a:latin typeface="Garamond"/>
                <a:cs typeface="Garamond"/>
              </a:rPr>
              <a:t>NOTE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which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explains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easons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exception.</a:t>
            </a:r>
            <a:endParaRPr sz="1100">
              <a:latin typeface="Garamond"/>
              <a:cs typeface="Garamond"/>
            </a:endParaRPr>
          </a:p>
          <a:p>
            <a:pPr marL="12700" indent="-635">
              <a:lnSpc>
                <a:spcPct val="100000"/>
              </a:lnSpc>
              <a:spcBef>
                <a:spcPts val="58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xhibit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P1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P27</a:t>
            </a:r>
            <a:endParaRPr baseline="35353" sz="825">
              <a:latin typeface="Garamond"/>
              <a:cs typeface="Garamond"/>
            </a:endParaRPr>
          </a:p>
          <a:p>
            <a:pPr marL="12700" marR="157480">
              <a:lnSpc>
                <a:spcPts val="1300"/>
              </a:lnSpc>
              <a:spcBef>
                <a:spcPts val="640"/>
              </a:spcBef>
            </a:pP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CONDEM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epainte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heate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350°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paint.</a:t>
            </a:r>
            <a:endParaRPr sz="1100">
              <a:latin typeface="Garamond"/>
              <a:cs typeface="Garamond"/>
            </a:endParaRPr>
          </a:p>
          <a:p>
            <a:pPr marL="12700" marR="240029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notice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lifting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peeling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P25</a:t>
            </a:r>
            <a:endParaRPr baseline="35353" sz="825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xhibit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non-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shape).</a:t>
            </a:r>
            <a:endParaRPr sz="1100">
              <a:latin typeface="Garamond"/>
              <a:cs typeface="Garamond"/>
            </a:endParaRPr>
          </a:p>
          <a:p>
            <a:pPr marL="12700" marR="23495">
              <a:lnSpc>
                <a:spcPts val="1300"/>
              </a:lnSpc>
              <a:spcBef>
                <a:spcPts val="6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until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655" y="8110093"/>
            <a:ext cx="5369560" cy="473709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2555" marR="626110">
              <a:lnSpc>
                <a:spcPts val="1300"/>
              </a:lnSpc>
            </a:pP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ARNING: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14" b="1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service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hidden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physical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damage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cannot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visually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inspected.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800" y="2368169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381125">
              <a:lnSpc>
                <a:spcPct val="100000"/>
              </a:lnSpc>
              <a:tabLst>
                <a:tab pos="1796414" algn="l"/>
              </a:tabLst>
            </a:pP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3B</a:t>
            </a: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30" b="1">
                <a:solidFill>
                  <a:srgbClr val="FFFFFF"/>
                </a:solidFill>
                <a:latin typeface="Garamond"/>
                <a:cs typeface="Garamond"/>
              </a:rPr>
              <a:t>GENERAL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85" b="1">
                <a:solidFill>
                  <a:srgbClr val="FFFFFF"/>
                </a:solidFill>
                <a:latin typeface="Garamond"/>
                <a:cs typeface="Garamond"/>
              </a:rPr>
              <a:t>OBSE</a:t>
            </a:r>
            <a:r>
              <a:rPr dirty="0" sz="1800" spc="-135" b="1">
                <a:solidFill>
                  <a:srgbClr val="FFFFFF"/>
                </a:solidFill>
                <a:latin typeface="Garamond"/>
                <a:cs typeface="Garamond"/>
              </a:rPr>
              <a:t>R</a:t>
            </a:r>
            <a:r>
              <a:rPr dirty="0" sz="1800" spc="-204" b="1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dirty="0" sz="1800" spc="-85" b="1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dirty="0" sz="1800" spc="-105" b="1">
                <a:solidFill>
                  <a:srgbClr val="FFFFFF"/>
                </a:solidFill>
                <a:latin typeface="Garamond"/>
                <a:cs typeface="Garamond"/>
              </a:rPr>
              <a:t>TIONS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98" y="955127"/>
            <a:ext cx="5342890" cy="3430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4130">
              <a:lnSpc>
                <a:spcPts val="1300"/>
              </a:lnSpc>
            </a:pP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contaminating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ficient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unusual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40"/>
              </a:spcBef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‘stu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piece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pape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holding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half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(1/2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pape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pape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eleasing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pape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360045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plastic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ja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contents.</a:t>
            </a:r>
            <a:endParaRPr sz="1100">
              <a:latin typeface="Garamond"/>
              <a:cs typeface="Garamond"/>
            </a:endParaRPr>
          </a:p>
          <a:p>
            <a:pPr marL="12700" marR="7556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substances,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ensi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17</a:t>
            </a:r>
            <a:endParaRPr baseline="35353" sz="825">
              <a:latin typeface="Garamond"/>
              <a:cs typeface="Garamond"/>
            </a:endParaRPr>
          </a:p>
          <a:p>
            <a:pPr marL="12700" marR="16383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contaminate.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lean-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(sta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beginning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e).</a:t>
            </a:r>
            <a:endParaRPr sz="1100">
              <a:latin typeface="Garamond"/>
              <a:cs typeface="Garamond"/>
            </a:endParaRPr>
          </a:p>
          <a:p>
            <a:pPr marL="12700" marR="524510">
              <a:lnSpc>
                <a:spcPts val="1300"/>
              </a:lnSpc>
              <a:spcBef>
                <a:spcPts val="600"/>
              </a:spcBef>
            </a:pP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NOTE: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3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rain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educate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owners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filling,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maintenance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67" b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baseline="35353" sz="8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89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wate</a:t>
            </a:r>
            <a:r>
              <a:rPr dirty="0" sz="1100" spc="-2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debris,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lubricants,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oils,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found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Ask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adhe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ecommendations.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9101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328420">
              <a:lnSpc>
                <a:spcPct val="100000"/>
              </a:lnSpc>
            </a:pP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3C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85" b="1">
                <a:solidFill>
                  <a:srgbClr val="FFFFFF"/>
                </a:solidFill>
                <a:latin typeface="Garamond"/>
                <a:cs typeface="Garamond"/>
              </a:rPr>
              <a:t>PRE</a:t>
            </a:r>
            <a:r>
              <a:rPr dirty="0" sz="1800" spc="-160" b="1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dirty="0" sz="1800" spc="-85" b="1">
                <a:solidFill>
                  <a:srgbClr val="FFFFFF"/>
                </a:solidFill>
                <a:latin typeface="Garamond"/>
                <a:cs typeface="Garamond"/>
              </a:rPr>
              <a:t>ARING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80" b="1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20" b="1">
                <a:solidFill>
                  <a:srgbClr val="FFFFFF"/>
                </a:solidFill>
                <a:latin typeface="Garamond"/>
                <a:cs typeface="Garamond"/>
              </a:rPr>
              <a:t>INTERIOR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89" y="1090954"/>
            <a:ext cx="5322570" cy="2540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6510">
              <a:lnSpc>
                <a:spcPts val="13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concealed.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lifting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80" i="1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0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0" i="1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60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i="1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0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impact,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ization.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lift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cautiona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attempt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ocess.</a:t>
            </a:r>
            <a:endParaRPr sz="1100">
              <a:latin typeface="Garamond"/>
              <a:cs typeface="Garamond"/>
            </a:endParaRPr>
          </a:p>
          <a:p>
            <a:pPr marL="127000" marR="7366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contaminants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leanin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993" y="4114669"/>
            <a:ext cx="5351145" cy="4965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50800">
              <a:lnSpc>
                <a:spcPts val="1300"/>
              </a:lnSpc>
              <a:spcBef>
                <a:spcPts val="64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(“banana”)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Roll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ws;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gainst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18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endParaRPr sz="1100">
              <a:latin typeface="Garamond"/>
              <a:cs typeface="Garamond"/>
            </a:endParaRPr>
          </a:p>
          <a:p>
            <a:pPr marL="12700" marR="20637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endParaRPr sz="1100">
              <a:latin typeface="Garamond"/>
              <a:cs typeface="Garamond"/>
            </a:endParaRPr>
          </a:p>
          <a:p>
            <a:pPr marL="12700" marR="29845">
              <a:lnSpc>
                <a:spcPts val="1300"/>
              </a:lnSpc>
              <a:spcBef>
                <a:spcPts val="60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indicated.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shape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P1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12700" marR="17272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distinct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definite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7">
                <a:solidFill>
                  <a:srgbClr val="292425"/>
                </a:solidFill>
                <a:latin typeface="Garamond"/>
                <a:cs typeface="Garamond"/>
              </a:rPr>
              <a:t>F1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endParaRPr baseline="35353" sz="825">
              <a:latin typeface="Garamond"/>
              <a:cs typeface="Garamond"/>
            </a:endParaRPr>
          </a:p>
          <a:p>
            <a:pPr marL="127000" marR="37084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endParaRPr sz="1100">
              <a:latin typeface="Garamond"/>
              <a:cs typeface="Garamond"/>
            </a:endParaRPr>
          </a:p>
          <a:p>
            <a:pPr marL="127000" marR="25146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definite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endParaRPr sz="1100">
              <a:latin typeface="Garamond"/>
              <a:cs typeface="Garamond"/>
            </a:endParaRPr>
          </a:p>
          <a:p>
            <a:pPr marL="153670" indent="-14097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54305" algn="l"/>
              </a:tabLst>
            </a:pP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ws.</a:t>
            </a:r>
            <a:endParaRPr sz="1100">
              <a:latin typeface="Garamond"/>
              <a:cs typeface="Garamond"/>
            </a:endParaRPr>
          </a:p>
          <a:p>
            <a:pPr marL="127000" marR="5080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54305" algn="l"/>
              </a:tabLst>
            </a:pP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CCEPT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endParaRPr sz="1100">
              <a:latin typeface="Garamond"/>
              <a:cs typeface="Garamond"/>
            </a:endParaRPr>
          </a:p>
          <a:p>
            <a:pPr marL="127000" marR="4000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RETUR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VIC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1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unsu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whethe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18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stil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unsu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baseline="35353" sz="825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3748023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286510">
              <a:lnSpc>
                <a:spcPct val="100000"/>
              </a:lnSpc>
              <a:tabLst>
                <a:tab pos="1776095" algn="l"/>
              </a:tabLst>
            </a:pP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4A</a:t>
            </a: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80" b="1">
                <a:solidFill>
                  <a:srgbClr val="FFFFFF"/>
                </a:solidFill>
                <a:latin typeface="Garamond"/>
                <a:cs typeface="Garamond"/>
              </a:rPr>
              <a:t>BULGES,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30" b="1">
                <a:solidFill>
                  <a:srgbClr val="FFFFFF"/>
                </a:solidFill>
                <a:latin typeface="Garamond"/>
                <a:cs typeface="Garamond"/>
              </a:rPr>
              <a:t>BOW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30" b="1">
                <a:solidFill>
                  <a:srgbClr val="FFFFFF"/>
                </a:solidFill>
                <a:latin typeface="Garamond"/>
                <a:cs typeface="Garamond"/>
              </a:rPr>
              <a:t>DENTS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123315">
              <a:lnSpc>
                <a:spcPct val="100000"/>
              </a:lnSpc>
              <a:tabLst>
                <a:tab pos="1499870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4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95" b="1">
                <a:solidFill>
                  <a:srgbClr val="FFFFFF"/>
                </a:solidFill>
                <a:latin typeface="Garamond"/>
                <a:cs typeface="Garamond"/>
              </a:rPr>
              <a:t>PRE</a:t>
            </a:r>
            <a:r>
              <a:rPr dirty="0" sz="2000" spc="-180" b="1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dirty="0" sz="2000" spc="-95" b="1">
                <a:solidFill>
                  <a:srgbClr val="FFFFFF"/>
                </a:solidFill>
                <a:latin typeface="Garamond"/>
                <a:cs typeface="Garamond"/>
              </a:rPr>
              <a:t>ARING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200" b="1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25" b="1">
                <a:solidFill>
                  <a:srgbClr val="FFFFFF"/>
                </a:solidFill>
                <a:latin typeface="Garamond"/>
                <a:cs typeface="Garamond"/>
              </a:rPr>
              <a:t>EXTERIOR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196" y="676215"/>
            <a:ext cx="5334635" cy="1790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4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indentation.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noted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ea(s).</a:t>
            </a:r>
            <a:endParaRPr sz="1100">
              <a:latin typeface="Garamond"/>
              <a:cs typeface="Garamond"/>
            </a:endParaRPr>
          </a:p>
          <a:p>
            <a:pPr marL="127000" marR="10795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eaking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loosening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uctu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ent.</a:t>
            </a:r>
            <a:endParaRPr sz="1100">
              <a:latin typeface="Garamond"/>
              <a:cs typeface="Garamond"/>
            </a:endParaRPr>
          </a:p>
          <a:p>
            <a:pPr marL="127000" marR="30543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‘f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osty’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squa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(6.45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0193" y="2872206"/>
            <a:ext cx="5359400" cy="552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19100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APPENDI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ludin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definitio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transvers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15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endParaRPr baseline="35353" sz="825">
              <a:latin typeface="Garamond"/>
              <a:cs typeface="Garamond"/>
            </a:endParaRPr>
          </a:p>
          <a:p>
            <a:pPr marL="12700" marR="29209">
              <a:lnSpc>
                <a:spcPts val="1300"/>
              </a:lnSpc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3,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22,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23,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24,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26.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defines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lev-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vice),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C-6.1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113664">
              <a:lnSpc>
                <a:spcPts val="1300"/>
              </a:lnSpc>
              <a:spcBef>
                <a:spcPts val="64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Gent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length,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Note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location(s)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0" marR="15938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either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(thi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thousandths)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165735">
              <a:lnSpc>
                <a:spcPts val="1300"/>
              </a:lnSpc>
              <a:spcBef>
                <a:spcPts val="6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location(s)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8953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26.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21590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endParaRPr sz="1100">
              <a:latin typeface="Garamond"/>
              <a:cs typeface="Garamond"/>
            </a:endParaRPr>
          </a:p>
          <a:p>
            <a:pPr marL="127000">
              <a:lnSpc>
                <a:spcPts val="1260"/>
              </a:lnSpc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8)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55626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adhesion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‘lifting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55700" y="2553461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644525">
              <a:lnSpc>
                <a:spcPct val="100000"/>
              </a:lnSpc>
            </a:pP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4B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55" b="1">
                <a:solidFill>
                  <a:srgbClr val="FFFFFF"/>
                </a:solidFill>
                <a:latin typeface="Garamond"/>
                <a:cs typeface="Garamond"/>
              </a:rPr>
              <a:t>CUTS,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60" b="1">
                <a:solidFill>
                  <a:srgbClr val="FFFFFF"/>
                </a:solidFill>
                <a:latin typeface="Garamond"/>
                <a:cs typeface="Garamond"/>
              </a:rPr>
              <a:t>GOUGES,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Garamond"/>
                <a:cs typeface="Garamond"/>
              </a:rPr>
              <a:t>SCR</a:t>
            </a:r>
            <a:r>
              <a:rPr dirty="0" sz="1800" spc="-110" b="1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dirty="0" sz="1800" spc="-90" b="1">
                <a:solidFill>
                  <a:srgbClr val="FFFFFF"/>
                </a:solidFill>
                <a:latin typeface="Garamond"/>
                <a:cs typeface="Garamond"/>
              </a:rPr>
              <a:t>TCHES,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60" b="1">
                <a:solidFill>
                  <a:srgbClr val="FFFFFF"/>
                </a:solidFill>
                <a:latin typeface="Garamond"/>
                <a:cs typeface="Garamond"/>
              </a:rPr>
              <a:t>ABRASION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669377"/>
            <a:ext cx="5358130" cy="180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0" marR="7620" indent="-114300">
              <a:lnSpc>
                <a:spcPts val="1300"/>
              </a:lnSpc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(25.4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14097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eak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fiber(s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14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apping.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P25</a:t>
            </a:r>
            <a:endParaRPr baseline="35353" sz="825">
              <a:latin typeface="Garamond"/>
              <a:cs typeface="Garamond"/>
            </a:endParaRPr>
          </a:p>
          <a:p>
            <a:pPr marL="127000" marR="508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1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(25.4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einspec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4441194"/>
            <a:ext cx="5360035" cy="2451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0" indent="-114300">
              <a:lnSpc>
                <a:spcPct val="100000"/>
              </a:lnSpc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TEGORIZING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CYLINDER.</a:t>
            </a:r>
            <a:endParaRPr sz="1100">
              <a:latin typeface="Garamond"/>
              <a:cs typeface="Garamond"/>
            </a:endParaRPr>
          </a:p>
          <a:p>
            <a:pPr marL="12700" marR="109220">
              <a:lnSpc>
                <a:spcPts val="1300"/>
              </a:lnSpc>
              <a:spcBef>
                <a:spcPts val="640"/>
              </a:spcBef>
            </a:pPr>
            <a:r>
              <a:rPr dirty="0" sz="1100" spc="-15" b="1" i="1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may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10" b="1" i="1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impe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fection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longer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inch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(25.4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 i="1">
                <a:solidFill>
                  <a:srgbClr val="292425"/>
                </a:solidFill>
                <a:latin typeface="Garamond"/>
                <a:cs typeface="Garamond"/>
              </a:rPr>
              <a:t>mm).</a:t>
            </a:r>
            <a:endParaRPr sz="1100">
              <a:latin typeface="Garamond"/>
              <a:cs typeface="Garamond"/>
            </a:endParaRPr>
          </a:p>
          <a:p>
            <a:pPr marL="12700" marR="164465">
              <a:lnSpc>
                <a:spcPts val="1300"/>
              </a:lnSpc>
              <a:spcBef>
                <a:spcPts val="600"/>
              </a:spcBef>
            </a:pP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(25.4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le).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1430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Ab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squa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(645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26.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squa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endParaRPr sz="1100">
              <a:latin typeface="Garamond"/>
              <a:cs typeface="Garamond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16964" y="2580004"/>
          <a:ext cx="5394325" cy="1600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841"/>
                <a:gridCol w="1805813"/>
                <a:gridCol w="1785365"/>
              </a:tblGrid>
              <a:tr h="221488">
                <a:tc>
                  <a:txBody>
                    <a:bodyPr/>
                    <a:lstStyle/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200" spc="-7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T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ABLE</a:t>
                      </a:r>
                      <a:r>
                        <a:rPr dirty="0" sz="1200" spc="65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1.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2284">
                        <a:lnSpc>
                          <a:spcPct val="100000"/>
                        </a:lnSpc>
                      </a:pPr>
                      <a:r>
                        <a:rPr dirty="0" sz="1200" spc="-35" b="1">
                          <a:latin typeface="Garamond"/>
                          <a:cs typeface="Garamond"/>
                        </a:rPr>
                        <a:t>T</a:t>
                      </a:r>
                      <a:r>
                        <a:rPr dirty="0" sz="1200" b="1">
                          <a:latin typeface="Garamond"/>
                          <a:cs typeface="Garamond"/>
                        </a:rPr>
                        <a:t>ransverse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Garamond"/>
                          <a:cs typeface="Garamond"/>
                        </a:rPr>
                        <a:t>Composite</a:t>
                      </a:r>
                      <a:r>
                        <a:rPr dirty="0" sz="1200" spc="65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latin typeface="Garamond"/>
                          <a:cs typeface="Garamond"/>
                        </a:rPr>
                        <a:t>Damage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55320" marR="339725" indent="-312420">
                        <a:lnSpc>
                          <a:spcPts val="1200"/>
                        </a:lnSpc>
                      </a:pP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Cylinder</a:t>
                      </a:r>
                      <a:r>
                        <a:rPr dirty="0" sz="1100" spc="45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Cate</a:t>
                      </a:r>
                      <a:r>
                        <a:rPr dirty="0" sz="1100" spc="-2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g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o</a:t>
                      </a:r>
                      <a:r>
                        <a:rPr dirty="0" sz="1100" spc="4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y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G</a:t>
                      </a:r>
                      <a:r>
                        <a:rPr dirty="0" sz="1100" spc="-3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OUP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8740" marR="79375">
                        <a:lnSpc>
                          <a:spcPts val="11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Maximu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</a:t>
                      </a:r>
                      <a:r>
                        <a:rPr dirty="0" sz="1100" spc="-6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All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o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w</a:t>
                      </a:r>
                      <a:r>
                        <a:rPr dirty="0" sz="1100" spc="5">
                          <a:latin typeface="Garamond"/>
                          <a:cs typeface="Garamond"/>
                        </a:rPr>
                        <a:t>a</a:t>
                      </a:r>
                      <a:r>
                        <a:rPr dirty="0" sz="1100" spc="-15">
                          <a:latin typeface="Garamond"/>
                          <a:cs typeface="Garamond"/>
                        </a:rPr>
                        <a:t>b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l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Depth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of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Dam</a:t>
                      </a:r>
                      <a:r>
                        <a:rPr dirty="0" sz="1100" spc="10">
                          <a:latin typeface="Garamond"/>
                          <a:cs typeface="Garamond"/>
                        </a:rPr>
                        <a:t>a</a:t>
                      </a:r>
                      <a:r>
                        <a:rPr dirty="0" sz="1100" spc="-30">
                          <a:latin typeface="Garamond"/>
                          <a:cs typeface="Garamond"/>
                        </a:rPr>
                        <a:t>g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on</a:t>
                      </a:r>
                      <a:endParaRPr sz="1100">
                        <a:latin typeface="Garamond"/>
                        <a:cs typeface="Garamond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Cylind</a:t>
                      </a:r>
                      <a:r>
                        <a:rPr dirty="0" sz="1100" spc="15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ical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30">
                          <a:latin typeface="Garamond"/>
                          <a:cs typeface="Garamond"/>
                        </a:rPr>
                        <a:t>P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</a:t>
                      </a:r>
                      <a:r>
                        <a:rPr dirty="0" sz="1100" spc="15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tion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1120" marR="66675">
                        <a:lnSpc>
                          <a:spcPts val="11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Maximu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</a:t>
                      </a:r>
                      <a:r>
                        <a:rPr dirty="0" sz="1100" spc="-6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All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o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w</a:t>
                      </a:r>
                      <a:r>
                        <a:rPr dirty="0" sz="1100" spc="5">
                          <a:latin typeface="Garamond"/>
                          <a:cs typeface="Garamond"/>
                        </a:rPr>
                        <a:t>a</a:t>
                      </a:r>
                      <a:r>
                        <a:rPr dirty="0" sz="1100" spc="-15">
                          <a:latin typeface="Garamond"/>
                          <a:cs typeface="Garamond"/>
                        </a:rPr>
                        <a:t>b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l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Depth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of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Dam</a:t>
                      </a:r>
                      <a:r>
                        <a:rPr dirty="0" sz="1100" spc="10">
                          <a:latin typeface="Garamond"/>
                          <a:cs typeface="Garamond"/>
                        </a:rPr>
                        <a:t>a</a:t>
                      </a:r>
                      <a:r>
                        <a:rPr dirty="0" sz="1100" spc="-30">
                          <a:latin typeface="Garamond"/>
                          <a:cs typeface="Garamond"/>
                        </a:rPr>
                        <a:t>g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on</a:t>
                      </a:r>
                      <a:endParaRPr sz="1100">
                        <a:latin typeface="Garamond"/>
                        <a:cs typeface="Garamond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Dome/Base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30">
                          <a:latin typeface="Garamond"/>
                          <a:cs typeface="Garamond"/>
                        </a:rPr>
                        <a:t>P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o</a:t>
                      </a:r>
                      <a:r>
                        <a:rPr dirty="0" sz="1100" spc="15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tion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A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0.02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(0.51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0.01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(0.25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B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0.04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(1.02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0.02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(0.51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C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0.06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(1.52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0.03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(0.76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3138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D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0.035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(0.89mm)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0.03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in</a:t>
                      </a:r>
                      <a:r>
                        <a:rPr dirty="0" sz="1100" spc="-20">
                          <a:latin typeface="Garamond"/>
                          <a:cs typeface="Garamond"/>
                        </a:rPr>
                        <a:t>c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hes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(0.76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mm)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7213355"/>
            <a:ext cx="3040380" cy="2059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Copyright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(c)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1998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By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Luxfer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Inc.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All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rights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reserved.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Except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as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permitted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under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the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U.S.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Copyright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Act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of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1976,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no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part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of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this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book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may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be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reproduced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in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any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form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without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the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express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written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consent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of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Luxfer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 marR="1202055">
              <a:lnSpc>
                <a:spcPct val="200000"/>
              </a:lnSpc>
            </a:pP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Published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in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the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USA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by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Luxfer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Inc.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3016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Kansas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Avenue</a:t>
            </a:r>
            <a:endParaRPr sz="900">
              <a:latin typeface="Arial"/>
              <a:cs typeface="Arial"/>
            </a:endParaRPr>
          </a:p>
          <a:p>
            <a:pPr marL="12700" marR="1964689">
              <a:lnSpc>
                <a:spcPct val="100000"/>
              </a:lnSpc>
            </a:pP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Riverside,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CA</a:t>
            </a:r>
            <a:r>
              <a:rPr dirty="0" sz="900" spc="2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92507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USA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Tel: </a:t>
            </a:r>
            <a:r>
              <a:rPr dirty="0" sz="900" spc="4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(1)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(909)-684-5110</a:t>
            </a:r>
            <a:endParaRPr sz="900">
              <a:latin typeface="Arial"/>
              <a:cs typeface="Arial"/>
            </a:endParaRPr>
          </a:p>
          <a:p>
            <a:pPr marL="12700" marR="1777364">
              <a:lnSpc>
                <a:spcPct val="200000"/>
              </a:lnSpc>
            </a:pP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First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Edition,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June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1998.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 L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SCBA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G2</a:t>
            </a:r>
            <a:r>
              <a:rPr dirty="0" sz="900" spc="2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92425"/>
                </a:solidFill>
                <a:latin typeface="Arial"/>
                <a:cs typeface="Arial"/>
              </a:rPr>
              <a:t>1998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93" y="965891"/>
            <a:ext cx="5357495" cy="6946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20955">
              <a:lnSpc>
                <a:spcPts val="1300"/>
              </a:lnSpc>
              <a:spcBef>
                <a:spcPts val="64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deepest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deepest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sion.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endParaRPr sz="1100">
              <a:latin typeface="Garamond"/>
              <a:cs typeface="Garamond"/>
            </a:endParaRPr>
          </a:p>
          <a:p>
            <a:pPr marL="12700" marR="20955">
              <a:lnSpc>
                <a:spcPts val="1300"/>
              </a:lnSpc>
              <a:spcBef>
                <a:spcPts val="60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Reco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isolated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oad-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12.)</a:t>
            </a:r>
            <a:endParaRPr sz="1100">
              <a:latin typeface="Garamond"/>
              <a:cs typeface="Garamond"/>
            </a:endParaRPr>
          </a:p>
          <a:p>
            <a:pPr marL="127000" marR="31115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base.</a:t>
            </a:r>
            <a:endParaRPr sz="1100">
              <a:latin typeface="Garamond"/>
              <a:cs typeface="Garamond"/>
            </a:endParaRPr>
          </a:p>
          <a:p>
            <a:pPr marL="127000" marR="8445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side-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(152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long.</a:t>
            </a:r>
            <a:endParaRPr sz="1100">
              <a:latin typeface="Garamond"/>
              <a:cs typeface="Garamond"/>
            </a:endParaRPr>
          </a:p>
          <a:p>
            <a:pPr marL="127000" marR="1651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endParaRPr sz="1100">
              <a:latin typeface="Garamond"/>
              <a:cs typeface="Garamond"/>
            </a:endParaRPr>
          </a:p>
          <a:p>
            <a:pPr marL="127000" marR="17145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buClr>
                <a:srgbClr val="292425"/>
              </a:buClr>
              <a:buFont typeface="Garamond"/>
              <a:buChar char="•"/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292425"/>
              </a:buClr>
              <a:buFont typeface="Garamond"/>
              <a:buChar char="•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algn="just" marL="12700" marR="40640">
              <a:lnSpc>
                <a:spcPts val="1300"/>
              </a:lnSpc>
              <a:spcBef>
                <a:spcPts val="64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0" marR="514984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esidues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endParaRPr sz="1100">
              <a:latin typeface="Garamond"/>
              <a:cs typeface="Garamond"/>
            </a:endParaRPr>
          </a:p>
          <a:p>
            <a:pPr marL="127000" marR="15113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splashed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(soaked)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hemical(s).</a:t>
            </a:r>
            <a:endParaRPr sz="1100">
              <a:latin typeface="Garamond"/>
              <a:cs typeface="Garamond"/>
            </a:endParaRPr>
          </a:p>
          <a:p>
            <a:pPr marL="127000" marR="9017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discolo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softened,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smea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endParaRPr sz="1100">
              <a:latin typeface="Garamond"/>
              <a:cs typeface="Garamond"/>
            </a:endParaRPr>
          </a:p>
          <a:p>
            <a:pPr marL="127000" marR="508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19</a:t>
            </a:r>
            <a:endParaRPr baseline="35353" sz="825">
              <a:latin typeface="Garamond"/>
              <a:cs typeface="Garamond"/>
            </a:endParaRPr>
          </a:p>
          <a:p>
            <a:pPr algn="just" marL="127000" marR="1206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liste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mate-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advice.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948690">
              <a:lnSpc>
                <a:spcPct val="100000"/>
              </a:lnSpc>
              <a:tabLst>
                <a:tab pos="1367790" algn="l"/>
              </a:tabLst>
            </a:pP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4C</a:t>
            </a: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30" b="1">
                <a:solidFill>
                  <a:srgbClr val="FFFFFF"/>
                </a:solidFill>
                <a:latin typeface="Garamond"/>
                <a:cs typeface="Garamond"/>
              </a:rPr>
              <a:t>EXTERNAL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SUR</a:t>
            </a:r>
            <a:r>
              <a:rPr dirty="0" sz="1800" spc="-160" b="1">
                <a:solidFill>
                  <a:srgbClr val="FFFFFF"/>
                </a:solidFill>
                <a:latin typeface="Garamond"/>
                <a:cs typeface="Garamond"/>
              </a:rPr>
              <a:t>F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ACE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CORROSION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96" y="1046859"/>
            <a:ext cx="5364480" cy="1626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0" indent="-114300">
              <a:lnSpc>
                <a:spcPct val="100000"/>
              </a:lnSpc>
              <a:buClr>
                <a:srgbClr val="292425"/>
              </a:buClr>
              <a:buFont typeface="Garamond"/>
              <a:buChar char="•"/>
              <a:tabLst>
                <a:tab pos="151130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buse.</a:t>
            </a:r>
            <a:endParaRPr sz="1100">
              <a:latin typeface="Garamond"/>
              <a:cs typeface="Garamond"/>
            </a:endParaRPr>
          </a:p>
          <a:p>
            <a:pPr marL="127000" marR="13970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Abuse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defined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peaks.</a:t>
            </a:r>
            <a:endParaRPr sz="1100">
              <a:latin typeface="Garamond"/>
              <a:cs typeface="Garamond"/>
            </a:endParaRPr>
          </a:p>
          <a:p>
            <a:pPr marL="127000" marR="571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10858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14,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10,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ican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oceeding.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4777" y="2738501"/>
            <a:ext cx="5370830" cy="509905"/>
          </a:xfrm>
          <a:prstGeom prst="rect">
            <a:avLst/>
          </a:prstGeom>
          <a:solidFill>
            <a:srgbClr val="E5E5E5"/>
          </a:solidFill>
          <a:ln w="1269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8745" marR="276225">
              <a:lnSpc>
                <a:spcPts val="1300"/>
              </a:lnSpc>
            </a:pP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ARNING: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DOT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7235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marked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4500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psig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service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equipped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neck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ring.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neck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esent,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immediately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withdraw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service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67" b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baseline="35353" sz="825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3000" y="3650359"/>
            <a:ext cx="5342890" cy="1143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ts val="1300"/>
              </a:lnSpc>
            </a:pP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eleasing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full),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leaking.</a:t>
            </a:r>
            <a:endParaRPr sz="110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5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6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endParaRPr sz="1100">
              <a:latin typeface="Garamond"/>
              <a:cs typeface="Garamond"/>
            </a:endParaRPr>
          </a:p>
          <a:p>
            <a:pPr marL="12700" marR="68580">
              <a:lnSpc>
                <a:spcPts val="1300"/>
              </a:lnSpc>
              <a:spcBef>
                <a:spcPts val="6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connection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ecti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7919" y="4838191"/>
            <a:ext cx="5370830" cy="557530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5730" marR="310515">
              <a:lnSpc>
                <a:spcPts val="1300"/>
              </a:lnSpc>
            </a:pPr>
            <a:r>
              <a:rPr dirty="0" sz="1100" spc="-65">
                <a:latin typeface="Garamond"/>
                <a:cs typeface="Garamond"/>
              </a:rPr>
              <a:t>W</a:t>
            </a:r>
            <a:r>
              <a:rPr dirty="0" sz="1100" spc="-40">
                <a:latin typeface="Garamond"/>
                <a:cs typeface="Garamond"/>
              </a:rPr>
              <a:t>ARNING: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Immediate</a:t>
            </a:r>
            <a:r>
              <a:rPr dirty="0" sz="1100">
                <a:latin typeface="Garamond"/>
                <a:cs typeface="Garamond"/>
              </a:rPr>
              <a:t>l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withd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10">
                <a:latin typeface="Garamond"/>
                <a:cs typeface="Garamond"/>
              </a:rPr>
              <a:t>a</a:t>
            </a:r>
            <a:r>
              <a:rPr dirty="0" sz="1100" spc="145">
                <a:latin typeface="Garamond"/>
                <a:cs typeface="Garamond"/>
              </a:rPr>
              <a:t>w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-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om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30">
                <a:latin typeface="Garamond"/>
                <a:cs typeface="Garamond"/>
              </a:rPr>
              <a:t>n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D</a:t>
            </a:r>
            <a:r>
              <a:rPr dirty="0" sz="1100" spc="-85">
                <a:latin typeface="Garamond"/>
                <a:cs typeface="Garamond"/>
              </a:rPr>
              <a:t>O</a:t>
            </a:r>
            <a:r>
              <a:rPr dirty="0" sz="1100" spc="-35">
                <a:latin typeface="Garamond"/>
                <a:cs typeface="Garamond"/>
              </a:rPr>
              <a:t>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14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7235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20">
                <a:latin typeface="Garamond"/>
                <a:cs typeface="Garamond"/>
              </a:rPr>
              <a:t>SC</a:t>
            </a:r>
            <a:r>
              <a:rPr dirty="0" sz="1100" spc="-35">
                <a:latin typeface="Garamond"/>
                <a:cs typeface="Garamond"/>
              </a:rPr>
              <a:t>B</a:t>
            </a:r>
            <a:r>
              <a:rPr dirty="0" sz="1100" spc="-7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3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ma</a:t>
            </a:r>
            <a:r>
              <a:rPr dirty="0" sz="1100" spc="5">
                <a:latin typeface="Garamond"/>
                <a:cs typeface="Garamond"/>
              </a:rPr>
              <a:t>r</a:t>
            </a:r>
            <a:r>
              <a:rPr dirty="0" sz="1100" spc="60">
                <a:latin typeface="Garamond"/>
                <a:cs typeface="Garamond"/>
              </a:rPr>
              <a:t>ked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70">
                <a:latin typeface="Garamond"/>
                <a:cs typeface="Garamond"/>
              </a:rPr>
              <a:t>with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4500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psig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p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essu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that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does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not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ha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70">
                <a:latin typeface="Garamond"/>
                <a:cs typeface="Garamond"/>
              </a:rPr>
              <a:t>ne</a:t>
            </a:r>
            <a:r>
              <a:rPr dirty="0" sz="1100" spc="45">
                <a:latin typeface="Garamond"/>
                <a:cs typeface="Garamond"/>
              </a:rPr>
              <a:t>c</a:t>
            </a:r>
            <a:r>
              <a:rPr dirty="0" sz="1100" spc="50">
                <a:latin typeface="Garamond"/>
                <a:cs typeface="Garamond"/>
              </a:rPr>
              <a:t>k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ing.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Contact</a:t>
            </a:r>
            <a:r>
              <a:rPr dirty="0" sz="1100" spc="20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60">
                <a:latin typeface="Garamond"/>
                <a:cs typeface="Garamond"/>
              </a:rPr>
              <a:t>e</a:t>
            </a:r>
            <a:r>
              <a:rPr dirty="0" sz="1100" spc="-40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.</a:t>
            </a:r>
            <a:r>
              <a:rPr dirty="0" baseline="35353" sz="825" spc="44">
                <a:latin typeface="Garamond"/>
                <a:cs typeface="Garamond"/>
              </a:rPr>
              <a:t>7</a:t>
            </a:r>
            <a:endParaRPr baseline="35353" sz="825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2998" y="5771259"/>
            <a:ext cx="5320030" cy="302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1750">
              <a:lnSpc>
                <a:spcPts val="1300"/>
              </a:lnSpc>
            </a:pPr>
            <a:r>
              <a:rPr dirty="0" sz="1100" spc="45">
                <a:latin typeface="Garamond"/>
                <a:cs typeface="Garamond"/>
              </a:rPr>
              <a:t>Inspect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c</a:t>
            </a:r>
            <a:r>
              <a:rPr dirty="0" sz="1100" spc="50">
                <a:latin typeface="Garamond"/>
                <a:cs typeface="Garamond"/>
              </a:rPr>
              <a:t>lean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70">
                <a:latin typeface="Garamond"/>
                <a:cs typeface="Garamond"/>
              </a:rPr>
              <a:t>with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without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dental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mi</a:t>
            </a:r>
            <a:r>
              <a:rPr dirty="0" sz="1100" spc="45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35">
                <a:latin typeface="Garamond"/>
                <a:cs typeface="Garamond"/>
              </a:rPr>
              <a:t>or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light.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See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N</a:t>
            </a:r>
            <a:r>
              <a:rPr dirty="0" sz="1100" spc="-85">
                <a:latin typeface="Garamond"/>
                <a:cs typeface="Garamond"/>
              </a:rPr>
              <a:t>O</a:t>
            </a:r>
            <a:r>
              <a:rPr dirty="0" sz="1100" spc="-95">
                <a:latin typeface="Garamond"/>
                <a:cs typeface="Garamond"/>
              </a:rPr>
              <a:t>TE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8</a:t>
            </a:r>
            <a:r>
              <a:rPr dirty="0" sz="1100" spc="3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40">
                <a:latin typeface="Garamond"/>
                <a:cs typeface="Garamond"/>
              </a:rPr>
              <a:t>PH</a:t>
            </a:r>
            <a:r>
              <a:rPr dirty="0" sz="1100" spc="-75">
                <a:latin typeface="Garamond"/>
                <a:cs typeface="Garamond"/>
              </a:rPr>
              <a:t>O</a:t>
            </a:r>
            <a:r>
              <a:rPr dirty="0" sz="1100" spc="-60">
                <a:latin typeface="Garamond"/>
                <a:cs typeface="Garamond"/>
              </a:rPr>
              <a:t>T</a:t>
            </a:r>
            <a:r>
              <a:rPr dirty="0" sz="1100" spc="-40">
                <a:latin typeface="Garamond"/>
                <a:cs typeface="Garamond"/>
              </a:rPr>
              <a:t>O</a:t>
            </a:r>
            <a:r>
              <a:rPr dirty="0" sz="1100" spc="-25">
                <a:latin typeface="Garamond"/>
                <a:cs typeface="Garamond"/>
              </a:rPr>
              <a:t>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4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110">
                <a:latin typeface="Garamond"/>
                <a:cs typeface="Garamond"/>
              </a:rPr>
              <a:t>-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9.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Inspect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f</a:t>
            </a:r>
            <a:r>
              <a:rPr dirty="0" sz="1100" spc="35">
                <a:latin typeface="Garamond"/>
                <a:cs typeface="Garamond"/>
              </a:rPr>
              <a:t>or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30">
                <a:latin typeface="Garamond"/>
                <a:cs typeface="Garamond"/>
              </a:rPr>
              <a:t>n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imper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50">
                <a:latin typeface="Garamond"/>
                <a:cs typeface="Garamond"/>
              </a:rPr>
              <a:t>ections</a:t>
            </a:r>
            <a:r>
              <a:rPr dirty="0" sz="1100" spc="20">
                <a:latin typeface="Garamond"/>
                <a:cs typeface="Garamond"/>
              </a:rPr>
              <a:t>.</a:t>
            </a:r>
            <a:r>
              <a:rPr dirty="0" baseline="35353" sz="825" spc="-60">
                <a:latin typeface="Garamond"/>
                <a:cs typeface="Garamond"/>
              </a:rPr>
              <a:t>G</a:t>
            </a:r>
            <a:r>
              <a:rPr dirty="0" baseline="35353" sz="825">
                <a:latin typeface="Garamond"/>
                <a:cs typeface="Garamond"/>
              </a:rPr>
              <a:t> </a:t>
            </a:r>
            <a:r>
              <a:rPr dirty="0" baseline="35353" sz="825" spc="67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Che</a:t>
            </a:r>
            <a:r>
              <a:rPr dirty="0" sz="1100" spc="30">
                <a:latin typeface="Garamond"/>
                <a:cs typeface="Garamond"/>
              </a:rPr>
              <a:t>c</a:t>
            </a:r>
            <a:r>
              <a:rPr dirty="0" sz="1100" spc="50">
                <a:latin typeface="Garamond"/>
                <a:cs typeface="Garamond"/>
              </a:rPr>
              <a:t>k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f</a:t>
            </a:r>
            <a:r>
              <a:rPr dirty="0" sz="1100" spc="35">
                <a:latin typeface="Garamond"/>
                <a:cs typeface="Garamond"/>
              </a:rPr>
              <a:t>or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co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30">
                <a:latin typeface="Garamond"/>
                <a:cs typeface="Garamond"/>
              </a:rPr>
              <a:t>o</a:t>
            </a:r>
            <a:r>
              <a:rPr dirty="0" sz="1100" spc="40">
                <a:latin typeface="Garamond"/>
                <a:cs typeface="Garamond"/>
              </a:rPr>
              <a:t>sion</a:t>
            </a:r>
            <a:r>
              <a:rPr dirty="0" sz="1100" spc="2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25">
                <a:latin typeface="Garamond"/>
                <a:cs typeface="Garamond"/>
              </a:rPr>
              <a:t>w</a:t>
            </a:r>
            <a:r>
              <a:rPr dirty="0" sz="1100" spc="45">
                <a:latin typeface="Garamond"/>
                <a:cs typeface="Garamond"/>
              </a:rPr>
              <a:t>ell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0">
                <a:latin typeface="Garamond"/>
                <a:cs typeface="Garamond"/>
              </a:rPr>
              <a:t>v</a:t>
            </a:r>
            <a:r>
              <a:rPr dirty="0" sz="1100" spc="25">
                <a:latin typeface="Garamond"/>
                <a:cs typeface="Garamond"/>
              </a:rPr>
              <a:t>al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if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0">
                <a:latin typeface="Garamond"/>
                <a:cs typeface="Garamond"/>
              </a:rPr>
              <a:t>v</a:t>
            </a:r>
            <a:r>
              <a:rPr dirty="0" sz="1100" spc="25">
                <a:latin typeface="Garamond"/>
                <a:cs typeface="Garamond"/>
              </a:rPr>
              <a:t>al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v</a:t>
            </a:r>
            <a:r>
              <a:rPr dirty="0" sz="1100" spc="30">
                <a:latin typeface="Garamond"/>
                <a:cs typeface="Garamond"/>
              </a:rPr>
              <a:t>ail</a:t>
            </a:r>
            <a:r>
              <a:rPr dirty="0" sz="1100" spc="50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b</a:t>
            </a:r>
            <a:r>
              <a:rPr dirty="0" sz="1100" spc="50">
                <a:latin typeface="Garamond"/>
                <a:cs typeface="Garamond"/>
              </a:rPr>
              <a:t>le.</a:t>
            </a:r>
            <a:endParaRPr sz="1100">
              <a:latin typeface="Garamond"/>
              <a:cs typeface="Garamond"/>
            </a:endParaRPr>
          </a:p>
          <a:p>
            <a:pPr marL="12700" marR="227965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latin typeface="Garamond"/>
                <a:cs typeface="Garamond"/>
              </a:rPr>
              <a:t>RECORD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f</a:t>
            </a:r>
            <a:r>
              <a:rPr dirty="0" sz="1100" spc="35">
                <a:latin typeface="Garamond"/>
                <a:cs typeface="Garamond"/>
              </a:rPr>
              <a:t>o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m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location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all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imper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45">
                <a:latin typeface="Garamond"/>
                <a:cs typeface="Garamond"/>
              </a:rPr>
              <a:t>ections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(dam</a:t>
            </a:r>
            <a:r>
              <a:rPr dirty="0" sz="1100" spc="50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g</a:t>
            </a:r>
            <a:r>
              <a:rPr dirty="0" sz="1100" spc="55">
                <a:latin typeface="Garamond"/>
                <a:cs typeface="Garamond"/>
              </a:rPr>
              <a:t>ed,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missing,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20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c</a:t>
            </a:r>
            <a:r>
              <a:rPr dirty="0" sz="1100" spc="40">
                <a:latin typeface="Garamond"/>
                <a:cs typeface="Garamond"/>
              </a:rPr>
              <a:t>r</a:t>
            </a:r>
            <a:r>
              <a:rPr dirty="0" sz="1100" spc="30">
                <a:latin typeface="Garamond"/>
                <a:cs typeface="Garamond"/>
              </a:rPr>
              <a:t>oss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eads).</a:t>
            </a:r>
            <a:endParaRPr sz="1100">
              <a:latin typeface="Garamond"/>
              <a:cs typeface="Garamond"/>
            </a:endParaRPr>
          </a:p>
          <a:p>
            <a:pPr marL="12700" marR="15240">
              <a:lnSpc>
                <a:spcPts val="1300"/>
              </a:lnSpc>
              <a:spcBef>
                <a:spcPts val="600"/>
              </a:spcBef>
            </a:pPr>
            <a:r>
              <a:rPr dirty="0" sz="1100" spc="35">
                <a:latin typeface="Garamond"/>
                <a:cs typeface="Garamond"/>
              </a:rPr>
              <a:t>Count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number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continuous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full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sta</a:t>
            </a:r>
            <a:r>
              <a:rPr dirty="0" sz="1100" spc="4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ting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top,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that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do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not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ha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imper-</a:t>
            </a:r>
            <a:r>
              <a:rPr dirty="0" sz="1100" spc="15">
                <a:latin typeface="Garamond"/>
                <a:cs typeface="Garamond"/>
              </a:rPr>
              <a:t> </a:t>
            </a:r>
            <a:r>
              <a:rPr dirty="0" sz="1100" spc="-50">
                <a:latin typeface="Garamond"/>
                <a:cs typeface="Garamond"/>
              </a:rPr>
              <a:t>f</a:t>
            </a:r>
            <a:r>
              <a:rPr dirty="0" sz="1100" spc="45">
                <a:latin typeface="Garamond"/>
                <a:cs typeface="Garamond"/>
              </a:rPr>
              <a:t>ections.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RECORD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this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number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g</a:t>
            </a:r>
            <a:r>
              <a:rPr dirty="0" sz="1100" spc="35">
                <a:latin typeface="Garamond"/>
                <a:cs typeface="Garamond"/>
              </a:rPr>
              <a:t>ood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on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8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-30"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" marR="8890">
              <a:lnSpc>
                <a:spcPts val="1300"/>
              </a:lnSpc>
              <a:spcBef>
                <a:spcPts val="600"/>
              </a:spcBef>
            </a:pPr>
            <a:r>
              <a:rPr dirty="0" sz="1100" spc="40">
                <a:latin typeface="Garamond"/>
                <a:cs typeface="Garamond"/>
              </a:rPr>
              <a:t>Cylinde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s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mus</a:t>
            </a:r>
            <a:r>
              <a:rPr dirty="0" sz="1100" spc="25">
                <a:latin typeface="Garamond"/>
                <a:cs typeface="Garamond"/>
              </a:rPr>
              <a:t>t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ha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specifie</a:t>
            </a:r>
            <a:r>
              <a:rPr dirty="0" sz="1100" spc="65">
                <a:latin typeface="Garamond"/>
                <a:cs typeface="Garamond"/>
              </a:rPr>
              <a:t>d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minimu</a:t>
            </a:r>
            <a:r>
              <a:rPr dirty="0" sz="1100" spc="65">
                <a:latin typeface="Garamond"/>
                <a:cs typeface="Garamond"/>
              </a:rPr>
              <a:t>m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numbe</a:t>
            </a:r>
            <a:r>
              <a:rPr dirty="0" sz="1100" spc="3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continuou</a:t>
            </a:r>
            <a:r>
              <a:rPr dirty="0" sz="1100" spc="40">
                <a:latin typeface="Garamond"/>
                <a:cs typeface="Garamond"/>
              </a:rPr>
              <a:t>s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ful</a:t>
            </a:r>
            <a:r>
              <a:rPr dirty="0" sz="1100" spc="20">
                <a:latin typeface="Garamond"/>
                <a:cs typeface="Garamond"/>
              </a:rPr>
              <a:t>l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ead</a:t>
            </a:r>
            <a:r>
              <a:rPr dirty="0" sz="1100" spc="40">
                <a:latin typeface="Garamond"/>
                <a:cs typeface="Garamond"/>
              </a:rPr>
              <a:t>s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</a:t>
            </a:r>
            <a:r>
              <a:rPr dirty="0" sz="1100" spc="35">
                <a:latin typeface="Garamond"/>
                <a:cs typeface="Garamond"/>
              </a:rPr>
              <a:t>s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equi</a:t>
            </a:r>
            <a:r>
              <a:rPr dirty="0" sz="1100" spc="35">
                <a:latin typeface="Garamond"/>
                <a:cs typeface="Garamond"/>
              </a:rPr>
              <a:t>r</a:t>
            </a:r>
            <a:r>
              <a:rPr dirty="0" sz="1100" spc="60">
                <a:latin typeface="Garamond"/>
                <a:cs typeface="Garamond"/>
              </a:rPr>
              <a:t>ed</a:t>
            </a:r>
            <a:r>
              <a:rPr dirty="0" sz="1100" spc="30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in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applic</a:t>
            </a:r>
            <a:r>
              <a:rPr dirty="0" sz="1100" spc="60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b</a:t>
            </a:r>
            <a:r>
              <a:rPr dirty="0" sz="1100" spc="55">
                <a:latin typeface="Garamond"/>
                <a:cs typeface="Garamond"/>
              </a:rPr>
              <a:t>le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standa</a:t>
            </a:r>
            <a:r>
              <a:rPr dirty="0" sz="1100" spc="15">
                <a:latin typeface="Garamond"/>
                <a:cs typeface="Garamond"/>
              </a:rPr>
              <a:t>r</a:t>
            </a:r>
            <a:r>
              <a:rPr dirty="0" sz="1100" spc="35">
                <a:latin typeface="Garamond"/>
                <a:cs typeface="Garamond"/>
              </a:rPr>
              <a:t>ds.</a:t>
            </a:r>
            <a:r>
              <a:rPr dirty="0" sz="1100" spc="100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o</a:t>
            </a:r>
            <a:r>
              <a:rPr dirty="0" sz="1100">
                <a:latin typeface="Garamond"/>
                <a:cs typeface="Garamond"/>
              </a:rPr>
              <a:t>v</a:t>
            </a:r>
            <a:r>
              <a:rPr dirty="0" sz="1100" spc="60">
                <a:latin typeface="Garamond"/>
                <a:cs typeface="Garamond"/>
              </a:rPr>
              <a:t>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iding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equi</a:t>
            </a:r>
            <a:r>
              <a:rPr dirty="0" sz="1100" spc="3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ement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minimum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number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of</a:t>
            </a:r>
            <a:r>
              <a:rPr dirty="0" sz="1100" spc="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0">
                <a:latin typeface="Garamond"/>
                <a:cs typeface="Garamond"/>
              </a:rPr>
              <a:t>so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that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gas-tight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seal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can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be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obtained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b</a:t>
            </a:r>
            <a:r>
              <a:rPr dirty="0" sz="1100" spc="6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eason</a:t>
            </a:r>
            <a:r>
              <a:rPr dirty="0" sz="1100" spc="45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b</a:t>
            </a:r>
            <a:r>
              <a:rPr dirty="0" sz="1100" spc="55">
                <a:latin typeface="Garamond"/>
                <a:cs typeface="Garamond"/>
              </a:rPr>
              <a:t>le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0">
                <a:latin typeface="Garamond"/>
                <a:cs typeface="Garamond"/>
              </a:rPr>
              <a:t>v</a:t>
            </a:r>
            <a:r>
              <a:rPr dirty="0" sz="1100" spc="40">
                <a:latin typeface="Garamond"/>
                <a:cs typeface="Garamond"/>
              </a:rPr>
              <a:t>alving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methods.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latin typeface="Garamond"/>
                <a:cs typeface="Garamond"/>
              </a:rPr>
              <a:t>Kn</a:t>
            </a:r>
            <a:r>
              <a:rPr dirty="0" sz="1100" spc="-5">
                <a:latin typeface="Garamond"/>
                <a:cs typeface="Garamond"/>
              </a:rPr>
              <a:t>o</a:t>
            </a:r>
            <a:r>
              <a:rPr dirty="0" sz="1100" spc="145">
                <a:latin typeface="Garamond"/>
                <a:cs typeface="Garamond"/>
              </a:rPr>
              <a:t>w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cylinder</a:t>
            </a:r>
            <a:r>
              <a:rPr dirty="0" sz="1100" spc="-25">
                <a:latin typeface="Garamond"/>
                <a:cs typeface="Garamond"/>
              </a:rPr>
              <a:t>’</a:t>
            </a:r>
            <a:r>
              <a:rPr dirty="0" sz="1100" spc="25">
                <a:latin typeface="Garamond"/>
                <a:cs typeface="Garamond"/>
              </a:rPr>
              <a:t>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(</a:t>
            </a:r>
            <a:r>
              <a:rPr dirty="0" sz="1100" spc="45">
                <a:latin typeface="Garamond"/>
                <a:cs typeface="Garamond"/>
              </a:rPr>
              <a:t>r</a:t>
            </a:r>
            <a:r>
              <a:rPr dirty="0" sz="1100" spc="60">
                <a:latin typeface="Garamond"/>
                <a:cs typeface="Garamond"/>
              </a:rPr>
              <a:t>eco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60">
                <a:latin typeface="Garamond"/>
                <a:cs typeface="Garamond"/>
              </a:rPr>
              <a:t>ded)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se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vice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p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essu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0">
                <a:latin typeface="Garamond"/>
                <a:cs typeface="Garamond"/>
              </a:rPr>
              <a:t>vi</a:t>
            </a:r>
            <a:r>
              <a:rPr dirty="0" sz="1100" spc="35">
                <a:latin typeface="Garamond"/>
                <a:cs typeface="Garamond"/>
              </a:rPr>
              <a:t>e</a:t>
            </a:r>
            <a:r>
              <a:rPr dirty="0" sz="1100" spc="145">
                <a:latin typeface="Garamond"/>
                <a:cs typeface="Garamond"/>
              </a:rPr>
              <a:t>w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125">
                <a:latin typeface="Garamond"/>
                <a:cs typeface="Garamond"/>
              </a:rPr>
              <a:t>T</a:t>
            </a:r>
            <a:r>
              <a:rPr dirty="0" sz="1100" spc="45">
                <a:latin typeface="Garamond"/>
                <a:cs typeface="Garamond"/>
              </a:rPr>
              <a:t>a</a:t>
            </a:r>
            <a:r>
              <a:rPr dirty="0" sz="1100" spc="25">
                <a:latin typeface="Garamond"/>
                <a:cs typeface="Garamond"/>
              </a:rPr>
              <a:t>b</a:t>
            </a:r>
            <a:r>
              <a:rPr dirty="0" sz="1100" spc="55">
                <a:latin typeface="Garamond"/>
                <a:cs typeface="Garamond"/>
              </a:rPr>
              <a:t>le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2.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35">
                <a:latin typeface="Garamond"/>
                <a:cs typeface="Garamond"/>
              </a:rPr>
              <a:t>If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ou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cannot</a:t>
            </a:r>
            <a:r>
              <a:rPr dirty="0" sz="1100" spc="2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dete</a:t>
            </a:r>
            <a:r>
              <a:rPr dirty="0" sz="1100" spc="5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mine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type,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contact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60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r</a:t>
            </a:r>
            <a:r>
              <a:rPr dirty="0" baseline="35353" sz="825" spc="44">
                <a:latin typeface="Garamond"/>
                <a:cs typeface="Garamond"/>
              </a:rPr>
              <a:t>7</a:t>
            </a:r>
            <a:r>
              <a:rPr dirty="0" baseline="35353" sz="825">
                <a:latin typeface="Garamond"/>
                <a:cs typeface="Garamond"/>
              </a:rPr>
              <a:t> </a:t>
            </a:r>
            <a:r>
              <a:rPr dirty="0" baseline="35353" sz="825" spc="67">
                <a:latin typeface="Garamond"/>
                <a:cs typeface="Garamond"/>
              </a:rPr>
              <a:t> </a:t>
            </a:r>
            <a:r>
              <a:rPr dirty="0" sz="1100" spc="-55">
                <a:latin typeface="Garamond"/>
                <a:cs typeface="Garamond"/>
              </a:rPr>
              <a:t>f</a:t>
            </a:r>
            <a:r>
              <a:rPr dirty="0" sz="1100" spc="35">
                <a:latin typeface="Garamond"/>
                <a:cs typeface="Garamond"/>
              </a:rPr>
              <a:t>or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advice.</a:t>
            </a:r>
            <a:r>
              <a:rPr dirty="0" sz="1100">
                <a:latin typeface="Garamond"/>
                <a:cs typeface="Garamond"/>
              </a:rPr>
              <a:t> </a:t>
            </a:r>
            <a:r>
              <a:rPr dirty="0" sz="1100" spc="-45">
                <a:latin typeface="Garamond"/>
                <a:cs typeface="Garamond"/>
              </a:rPr>
              <a:t> </a:t>
            </a:r>
            <a:r>
              <a:rPr dirty="0" sz="1100" spc="-10">
                <a:latin typeface="Garamond"/>
                <a:cs typeface="Garamond"/>
              </a:rPr>
              <a:t>Ea</a:t>
            </a:r>
            <a:r>
              <a:rPr dirty="0" sz="1100" spc="-25">
                <a:latin typeface="Garamond"/>
                <a:cs typeface="Garamond"/>
              </a:rPr>
              <a:t>c</a:t>
            </a:r>
            <a:r>
              <a:rPr dirty="0" sz="1100" spc="55">
                <a:latin typeface="Garamond"/>
                <a:cs typeface="Garamond"/>
              </a:rPr>
              <a:t>h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55">
                <a:latin typeface="Garamond"/>
                <a:cs typeface="Garamond"/>
              </a:rPr>
              <a:t>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pa</a:t>
            </a:r>
            <a:r>
              <a:rPr dirty="0" sz="1100" spc="50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t</a:t>
            </a:r>
            <a:endParaRPr sz="1100">
              <a:latin typeface="Garamond"/>
              <a:cs typeface="Garamond"/>
            </a:endParaRPr>
          </a:p>
          <a:p>
            <a:pPr marL="12700" marR="255904">
              <a:lnSpc>
                <a:spcPts val="1300"/>
              </a:lnSpc>
            </a:pPr>
            <a:r>
              <a:rPr dirty="0" sz="1100" spc="55">
                <a:latin typeface="Garamond"/>
                <a:cs typeface="Garamond"/>
              </a:rPr>
              <a:t>number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has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specific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5">
                <a:latin typeface="Garamond"/>
                <a:cs typeface="Garamond"/>
              </a:rPr>
              <a:t>ead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type,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and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a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15">
                <a:latin typeface="Garamond"/>
                <a:cs typeface="Garamond"/>
              </a:rPr>
              <a:t>Lux</a:t>
            </a:r>
            <a:r>
              <a:rPr dirty="0" sz="1100" spc="-15">
                <a:latin typeface="Garamond"/>
                <a:cs typeface="Garamond"/>
              </a:rPr>
              <a:t>f</a:t>
            </a:r>
            <a:r>
              <a:rPr dirty="0" sz="1100" spc="55">
                <a:latin typeface="Garamond"/>
                <a:cs typeface="Garamond"/>
              </a:rPr>
              <a:t>er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70">
                <a:latin typeface="Garamond"/>
                <a:cs typeface="Garamond"/>
              </a:rPr>
              <a:t>ep</a:t>
            </a:r>
            <a:r>
              <a:rPr dirty="0" sz="1100" spc="40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esentati</a:t>
            </a:r>
            <a:r>
              <a:rPr dirty="0" sz="1100" spc="35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can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p</a:t>
            </a:r>
            <a:r>
              <a:rPr dirty="0" sz="1100" spc="30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o</a:t>
            </a:r>
            <a:r>
              <a:rPr dirty="0" sz="1100" spc="40">
                <a:latin typeface="Garamond"/>
                <a:cs typeface="Garamond"/>
              </a:rPr>
              <a:t>vide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y</a:t>
            </a:r>
            <a:r>
              <a:rPr dirty="0" sz="1100" spc="45">
                <a:latin typeface="Garamond"/>
                <a:cs typeface="Garamond"/>
              </a:rPr>
              <a:t>ou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70">
                <a:latin typeface="Garamond"/>
                <a:cs typeface="Garamond"/>
              </a:rPr>
              <a:t>with</a:t>
            </a:r>
            <a:r>
              <a:rPr dirty="0" sz="1100" spc="40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this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0">
                <a:latin typeface="Garamond"/>
                <a:cs typeface="Garamond"/>
              </a:rPr>
              <a:t>in</a:t>
            </a:r>
            <a:r>
              <a:rPr dirty="0" sz="1100" spc="-10">
                <a:latin typeface="Garamond"/>
                <a:cs typeface="Garamond"/>
              </a:rPr>
              <a:t>f</a:t>
            </a:r>
            <a:r>
              <a:rPr dirty="0" sz="1100" spc="40">
                <a:latin typeface="Garamond"/>
                <a:cs typeface="Garamond"/>
              </a:rPr>
              <a:t>o</a:t>
            </a:r>
            <a:r>
              <a:rPr dirty="0" sz="1100" spc="40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  <a:p>
            <a:pPr marL="12700" marR="71120">
              <a:lnSpc>
                <a:spcPts val="1300"/>
              </a:lnSpc>
              <a:spcBef>
                <a:spcPts val="600"/>
              </a:spcBef>
            </a:pPr>
            <a:r>
              <a:rPr dirty="0" sz="1100" spc="-65">
                <a:latin typeface="Garamond"/>
                <a:cs typeface="Garamond"/>
              </a:rPr>
              <a:t>CONDEM</a:t>
            </a:r>
            <a:r>
              <a:rPr dirty="0" sz="1100" spc="-60">
                <a:latin typeface="Garamond"/>
                <a:cs typeface="Garamond"/>
              </a:rPr>
              <a:t>N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al</a:t>
            </a:r>
            <a:r>
              <a:rPr dirty="0" sz="1100" spc="30">
                <a:latin typeface="Garamond"/>
                <a:cs typeface="Garamond"/>
              </a:rPr>
              <a:t>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cylinde</a:t>
            </a:r>
            <a:r>
              <a:rPr dirty="0" sz="1100" spc="60">
                <a:latin typeface="Garamond"/>
                <a:cs typeface="Garamond"/>
              </a:rPr>
              <a:t>r</a:t>
            </a:r>
            <a:r>
              <a:rPr dirty="0" sz="1100" spc="25">
                <a:latin typeface="Garamond"/>
                <a:cs typeface="Garamond"/>
              </a:rPr>
              <a:t>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tha</a:t>
            </a:r>
            <a:r>
              <a:rPr dirty="0" sz="1100" spc="30">
                <a:latin typeface="Garamond"/>
                <a:cs typeface="Garamond"/>
              </a:rPr>
              <a:t>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d</a:t>
            </a:r>
            <a:r>
              <a:rPr dirty="0" sz="1100" spc="40">
                <a:latin typeface="Garamond"/>
                <a:cs typeface="Garamond"/>
              </a:rPr>
              <a:t>o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no</a:t>
            </a:r>
            <a:r>
              <a:rPr dirty="0" sz="1100" spc="25">
                <a:latin typeface="Garamond"/>
                <a:cs typeface="Garamond"/>
              </a:rPr>
              <a:t>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ha</a:t>
            </a:r>
            <a:r>
              <a:rPr dirty="0" sz="1100" spc="20">
                <a:latin typeface="Garamond"/>
                <a:cs typeface="Garamond"/>
              </a:rPr>
              <a:t>v</a:t>
            </a:r>
            <a:r>
              <a:rPr dirty="0" sz="1100" spc="7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th</a:t>
            </a:r>
            <a:r>
              <a:rPr dirty="0" sz="1100" spc="55">
                <a:latin typeface="Garamond"/>
                <a:cs typeface="Garamond"/>
              </a:rPr>
              <a:t>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equi</a:t>
            </a:r>
            <a:r>
              <a:rPr dirty="0" sz="1100" spc="3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</a:t>
            </a:r>
            <a:r>
              <a:rPr dirty="0" sz="1100" spc="70">
                <a:latin typeface="Garamond"/>
                <a:cs typeface="Garamond"/>
              </a:rPr>
              <a:t>d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minimu</a:t>
            </a:r>
            <a:r>
              <a:rPr dirty="0" sz="1100" spc="65">
                <a:latin typeface="Garamond"/>
                <a:cs typeface="Garamond"/>
              </a:rPr>
              <a:t>m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numbe</a:t>
            </a:r>
            <a:r>
              <a:rPr dirty="0" sz="1100" spc="35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o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continuous</a:t>
            </a:r>
            <a:r>
              <a:rPr dirty="0" sz="1100" spc="20">
                <a:latin typeface="Garamond"/>
                <a:cs typeface="Garamond"/>
              </a:rPr>
              <a:t> </a:t>
            </a:r>
            <a:r>
              <a:rPr dirty="0" sz="1100" spc="25">
                <a:latin typeface="Garamond"/>
                <a:cs typeface="Garamond"/>
              </a:rPr>
              <a:t>full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th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50">
                <a:latin typeface="Garamond"/>
                <a:cs typeface="Garamond"/>
              </a:rPr>
              <a:t>eads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without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0">
                <a:latin typeface="Garamond"/>
                <a:cs typeface="Garamond"/>
              </a:rPr>
              <a:t>imper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50">
                <a:latin typeface="Garamond"/>
                <a:cs typeface="Garamond"/>
              </a:rPr>
              <a:t>ection,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50">
                <a:latin typeface="Garamond"/>
                <a:cs typeface="Garamond"/>
              </a:rPr>
              <a:t>counting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">
                <a:latin typeface="Garamond"/>
                <a:cs typeface="Garamond"/>
              </a:rPr>
              <a:t>f</a:t>
            </a:r>
            <a:r>
              <a:rPr dirty="0" sz="1100" spc="-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om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the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45">
                <a:latin typeface="Garamond"/>
                <a:cs typeface="Garamond"/>
              </a:rPr>
              <a:t>top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55">
                <a:latin typeface="Garamond"/>
                <a:cs typeface="Garamond"/>
              </a:rPr>
              <a:t>acco</a:t>
            </a:r>
            <a:r>
              <a:rPr dirty="0" sz="1100" spc="25">
                <a:latin typeface="Garamond"/>
                <a:cs typeface="Garamond"/>
              </a:rPr>
              <a:t>r</a:t>
            </a:r>
            <a:r>
              <a:rPr dirty="0" sz="1100" spc="45">
                <a:latin typeface="Garamond"/>
                <a:cs typeface="Garamond"/>
              </a:rPr>
              <a:t>ding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35">
                <a:latin typeface="Garamond"/>
                <a:cs typeface="Garamond"/>
              </a:rPr>
              <a:t>to</a:t>
            </a:r>
            <a:r>
              <a:rPr dirty="0" sz="1100" spc="-90">
                <a:latin typeface="Garamond"/>
                <a:cs typeface="Garamond"/>
              </a:rPr>
              <a:t> </a:t>
            </a:r>
            <a:r>
              <a:rPr dirty="0" sz="1100" spc="-114">
                <a:latin typeface="Garamond"/>
                <a:cs typeface="Garamond"/>
              </a:rPr>
              <a:t>T</a:t>
            </a:r>
            <a:r>
              <a:rPr dirty="0" sz="1100" spc="-95">
                <a:latin typeface="Garamond"/>
                <a:cs typeface="Garamond"/>
              </a:rPr>
              <a:t>ABLE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5">
                <a:latin typeface="Garamond"/>
                <a:cs typeface="Garamond"/>
              </a:rPr>
              <a:t>2</a:t>
            </a:r>
            <a:r>
              <a:rPr dirty="0" sz="1100" spc="45">
                <a:latin typeface="Garamond"/>
                <a:cs typeface="Garamond"/>
              </a:rPr>
              <a:t> </a:t>
            </a:r>
            <a:r>
              <a:rPr dirty="0" sz="1100" spc="60">
                <a:latin typeface="Garamond"/>
                <a:cs typeface="Garamond"/>
              </a:rPr>
              <a:t>c</a:t>
            </a:r>
            <a:r>
              <a:rPr dirty="0" sz="1100" spc="6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ite</a:t>
            </a:r>
            <a:r>
              <a:rPr dirty="0" sz="1100" spc="55">
                <a:latin typeface="Garamond"/>
                <a:cs typeface="Garamond"/>
              </a:rPr>
              <a:t>r</a:t>
            </a:r>
            <a:r>
              <a:rPr dirty="0" sz="1100" spc="40">
                <a:latin typeface="Garamond"/>
                <a:cs typeface="Garamond"/>
              </a:rPr>
              <a:t>ia.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2240915">
              <a:lnSpc>
                <a:spcPct val="100000"/>
              </a:lnSpc>
              <a:tabLst>
                <a:tab pos="2539365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5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00" b="1">
                <a:solidFill>
                  <a:srgbClr val="FFFFFF"/>
                </a:solidFill>
                <a:latin typeface="Garamond"/>
                <a:cs typeface="Garamond"/>
              </a:rPr>
              <a:t>THREADS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5800" y="3352291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419734" algn="l"/>
              </a:tabLst>
            </a:pP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5A</a:t>
            </a: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50" b="1">
                <a:solidFill>
                  <a:srgbClr val="FFFFFF"/>
                </a:solidFill>
                <a:latin typeface="Garamond"/>
                <a:cs typeface="Garamond"/>
              </a:rPr>
              <a:t>LEAKS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5800" y="5473319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366520">
              <a:lnSpc>
                <a:spcPct val="100000"/>
              </a:lnSpc>
              <a:tabLst>
                <a:tab pos="1781810" algn="l"/>
              </a:tabLst>
            </a:pP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5B</a:t>
            </a: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10" b="1">
                <a:solidFill>
                  <a:srgbClr val="FFFFFF"/>
                </a:solidFill>
                <a:latin typeface="Garamond"/>
                <a:cs typeface="Garamond"/>
              </a:rPr>
              <a:t>THREAD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10" b="1">
                <a:solidFill>
                  <a:srgbClr val="FFFFFF"/>
                </a:solidFill>
                <a:latin typeface="Garamond"/>
                <a:cs typeface="Garamond"/>
              </a:rPr>
              <a:t>IMPERFECTIONS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2664101"/>
            <a:ext cx="4942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0194" y="3400698"/>
            <a:ext cx="5361940" cy="326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9055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9.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addition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Non-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ucti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(NDT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Plus</a:t>
            </a:r>
            <a:r>
              <a:rPr dirty="0" baseline="35353" sz="825" spc="-15">
                <a:solidFill>
                  <a:srgbClr val="292425"/>
                </a:solidFill>
                <a:latin typeface="Garamond"/>
                <a:cs typeface="Garamond"/>
              </a:rPr>
              <a:t>B&amp;C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detect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baseline="35353" sz="825" spc="-22">
                <a:solidFill>
                  <a:srgbClr val="292425"/>
                </a:solidFill>
                <a:latin typeface="Garamond"/>
                <a:cs typeface="Garamond"/>
              </a:rPr>
              <a:t>F5/6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ing.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NOTE: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components,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O-ring,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certified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egulatory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agencies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 b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following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manufactur-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er’s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instructions.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Replace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parts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authorized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201930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 marR="345440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361315">
              <a:lnSpc>
                <a:spcPts val="1300"/>
              </a:lnSpc>
              <a:spcBef>
                <a:spcPts val="64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P1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0194" y="7070999"/>
            <a:ext cx="5234940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9375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losest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illust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RECOR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finding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educe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ect-f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minimum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(acco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defined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5B.),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 marR="78740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3000" y="3088894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057275">
              <a:lnSpc>
                <a:spcPct val="100000"/>
              </a:lnSpc>
              <a:tabLst>
                <a:tab pos="1477010" algn="l"/>
              </a:tabLst>
            </a:pP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5C</a:t>
            </a: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40" b="1">
                <a:solidFill>
                  <a:srgbClr val="FFFFFF"/>
                </a:solidFill>
                <a:latin typeface="Garamond"/>
                <a:cs typeface="Garamond"/>
              </a:rPr>
              <a:t>CRACKED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CYLINDER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90" b="1">
                <a:solidFill>
                  <a:srgbClr val="FFFFFF"/>
                </a:solidFill>
                <a:latin typeface="Garamond"/>
                <a:cs typeface="Garamond"/>
              </a:rPr>
              <a:t>THREADS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3000" y="6737095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890905">
              <a:lnSpc>
                <a:spcPct val="100000"/>
              </a:lnSpc>
              <a:tabLst>
                <a:tab pos="1333500" algn="l"/>
              </a:tabLst>
            </a:pPr>
            <a:r>
              <a:rPr dirty="0" sz="1800" spc="55" b="1">
                <a:solidFill>
                  <a:srgbClr val="FFFFFF"/>
                </a:solidFill>
                <a:latin typeface="Garamond"/>
                <a:cs typeface="Garamond"/>
              </a:rPr>
              <a:t>5D</a:t>
            </a:r>
            <a:r>
              <a:rPr dirty="0" sz="1800" spc="5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FOLDS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204" b="1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dirty="0" sz="1800" spc="-80" b="1">
                <a:solidFill>
                  <a:srgbClr val="FFFFFF"/>
                </a:solidFill>
                <a:latin typeface="Garamond"/>
                <a:cs typeface="Garamond"/>
              </a:rPr>
              <a:t>ALLEYS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45" b="1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90" b="1">
                <a:solidFill>
                  <a:srgbClr val="FFFFFF"/>
                </a:solidFill>
                <a:latin typeface="Garamond"/>
                <a:cs typeface="Garamond"/>
              </a:rPr>
              <a:t>THREADS</a:t>
            </a:r>
            <a:endParaRPr sz="1800">
              <a:latin typeface="Garamond"/>
              <a:cs typeface="Garamond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71752" y="685419"/>
          <a:ext cx="5394325" cy="1830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9192"/>
                <a:gridCol w="876300"/>
                <a:gridCol w="905763"/>
                <a:gridCol w="913638"/>
              </a:tblGrid>
              <a:tr h="221487">
                <a:tc gridSpan="4"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 spc="-7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T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ABLE</a:t>
                      </a:r>
                      <a:r>
                        <a:rPr dirty="0" sz="1200" spc="65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2.</a:t>
                      </a:r>
                      <a:r>
                        <a:rPr dirty="0" sz="1200" spc="65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Th</a:t>
                      </a:r>
                      <a:r>
                        <a:rPr dirty="0" sz="1200" spc="2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ead</a:t>
                      </a:r>
                      <a:r>
                        <a:rPr dirty="0" sz="1200" spc="65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Requi</a:t>
                      </a:r>
                      <a:r>
                        <a:rPr dirty="0" sz="1200" spc="2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ements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 rowSpan="2"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Garamond"/>
                          <a:cs typeface="Garamond"/>
                        </a:rPr>
                        <a:t>Th</a:t>
                      </a:r>
                      <a:r>
                        <a:rPr dirty="0" sz="1100" spc="15" b="1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ead</a:t>
                      </a:r>
                      <a:r>
                        <a:rPr dirty="0" sz="1100" spc="60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70" b="1">
                          <a:latin typeface="Garamond"/>
                          <a:cs typeface="Garamond"/>
                        </a:rPr>
                        <a:t>T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ype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585470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Garamond"/>
                          <a:cs typeface="Garamond"/>
                        </a:rPr>
                        <a:t>Service</a:t>
                      </a:r>
                      <a:r>
                        <a:rPr dirty="0" sz="1100" spc="60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P</a:t>
                      </a:r>
                      <a:r>
                        <a:rPr dirty="0" sz="1100" spc="15" b="1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essu</a:t>
                      </a:r>
                      <a:r>
                        <a:rPr dirty="0" sz="1100" spc="15" b="1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 spc="60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b="1">
                          <a:latin typeface="Garamond"/>
                          <a:cs typeface="Garamond"/>
                        </a:rPr>
                        <a:t>(psig)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2216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3000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4500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/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Minimu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m</a:t>
                      </a:r>
                      <a:r>
                        <a:rPr dirty="0" sz="1100" spc="45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Requi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e</a:t>
                      </a:r>
                      <a:r>
                        <a:rPr dirty="0" sz="1100">
                          <a:latin typeface="Garamond"/>
                          <a:cs typeface="Garamond"/>
                        </a:rPr>
                        <a:t>d</a:t>
                      </a:r>
                      <a:r>
                        <a:rPr dirty="0" sz="1100" spc="-90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Th</a:t>
                      </a:r>
                      <a:r>
                        <a:rPr dirty="0" sz="1100" spc="-10">
                          <a:latin typeface="Garamond"/>
                          <a:cs typeface="Garamond"/>
                        </a:rPr>
                        <a:t>r</a:t>
                      </a:r>
                      <a:r>
                        <a:rPr dirty="0" sz="1100" spc="-5">
                          <a:latin typeface="Garamond"/>
                          <a:cs typeface="Garamond"/>
                        </a:rPr>
                        <a:t>eads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0.750-16UNF-2B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6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7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10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0.750-14NSPM-2B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6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8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12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0.875-14UNF-2B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6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7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10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22390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1.125-12UNF-2B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6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Garamond"/>
                          <a:cs typeface="Garamond"/>
                        </a:rPr>
                        <a:t>8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Garamond"/>
                          <a:cs typeface="Garamond"/>
                        </a:rPr>
                        <a:t>12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1075777"/>
            <a:ext cx="5271135" cy="138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endParaRPr sz="1100">
              <a:latin typeface="Garamond"/>
              <a:cs typeface="Garamond"/>
            </a:endParaRPr>
          </a:p>
          <a:p>
            <a:pPr marL="12700" marR="33020">
              <a:lnSpc>
                <a:spcPts val="1300"/>
              </a:lnSpc>
              <a:spcBef>
                <a:spcPts val="64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cannot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(because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stains,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deposits,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heavy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linging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leaned.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4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994" y="2866494"/>
            <a:ext cx="5323840" cy="2032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970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just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10.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PHO-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8).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900"/>
              </a:lnSpc>
              <a:spcBef>
                <a:spcPts val="12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locatio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ll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lds.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" marR="220345">
              <a:lnSpc>
                <a:spcPts val="1300"/>
              </a:lnSpc>
              <a:spcBef>
                <a:spcPts val="48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evidence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  <a:spcBef>
                <a:spcPts val="5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RETURN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endParaRPr baseline="35353" sz="825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3000" y="5304876"/>
            <a:ext cx="5125085" cy="2032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ities.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impacts.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indentations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s).</a:t>
            </a:r>
            <a:endParaRPr sz="1100">
              <a:latin typeface="Garamond"/>
              <a:cs typeface="Garamond"/>
            </a:endParaRPr>
          </a:p>
          <a:p>
            <a:pPr marL="12700" marR="393700">
              <a:lnSpc>
                <a:spcPts val="1900"/>
              </a:lnSpc>
              <a:spcBef>
                <a:spcPts val="12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question.</a:t>
            </a:r>
            <a:endParaRPr sz="1100">
              <a:latin typeface="Garamond"/>
              <a:cs typeface="Garamond"/>
            </a:endParaRPr>
          </a:p>
          <a:p>
            <a:pPr marL="12700" marR="187960">
              <a:lnSpc>
                <a:spcPts val="1300"/>
              </a:lnSpc>
              <a:spcBef>
                <a:spcPts val="48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 marR="472440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indentations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2223135">
              <a:lnSpc>
                <a:spcPct val="100000"/>
              </a:lnSpc>
              <a:tabLst>
                <a:tab pos="2521585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6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35" b="1">
                <a:solidFill>
                  <a:srgbClr val="FFFFFF"/>
                </a:solidFill>
                <a:latin typeface="Garamond"/>
                <a:cs typeface="Garamond"/>
              </a:rPr>
              <a:t>INTERIOR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800" y="2539364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393190">
              <a:lnSpc>
                <a:spcPct val="100000"/>
              </a:lnSpc>
              <a:tabLst>
                <a:tab pos="1812925" algn="l"/>
              </a:tabLst>
            </a:pP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6A</a:t>
            </a:r>
            <a:r>
              <a:rPr dirty="0" sz="1800" spc="8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20" b="1">
                <a:solidFill>
                  <a:srgbClr val="FFFFFF"/>
                </a:solidFill>
                <a:latin typeface="Garamond"/>
                <a:cs typeface="Garamond"/>
              </a:rPr>
              <a:t>INTERIOR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10" b="1">
                <a:solidFill>
                  <a:srgbClr val="FFFFFF"/>
                </a:solidFill>
                <a:latin typeface="Garamond"/>
                <a:cs typeface="Garamond"/>
              </a:rPr>
              <a:t>THREAD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AREA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800" y="4980051"/>
            <a:ext cx="5943600" cy="2393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448435">
              <a:lnSpc>
                <a:spcPct val="100000"/>
              </a:lnSpc>
              <a:tabLst>
                <a:tab pos="1863725" algn="l"/>
              </a:tabLst>
            </a:pP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6B</a:t>
            </a:r>
            <a:r>
              <a:rPr dirty="0" sz="1800" spc="4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65" b="1">
                <a:solidFill>
                  <a:srgbClr val="FFFFFF"/>
                </a:solidFill>
                <a:latin typeface="Garamond"/>
                <a:cs typeface="Garamond"/>
              </a:rPr>
              <a:t>ME</a:t>
            </a:r>
            <a:r>
              <a:rPr dirty="0" sz="1800" spc="-270" b="1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dirty="0" sz="1800" spc="-95" b="1">
                <a:solidFill>
                  <a:srgbClr val="FFFFFF"/>
                </a:solidFill>
                <a:latin typeface="Garamond"/>
                <a:cs typeface="Garamond"/>
              </a:rPr>
              <a:t>AL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90" b="1">
                <a:solidFill>
                  <a:srgbClr val="FFFFFF"/>
                </a:solidFill>
                <a:latin typeface="Garamond"/>
                <a:cs typeface="Garamond"/>
              </a:rPr>
              <a:t>IRREGULARITIES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93" y="961630"/>
            <a:ext cx="5328285" cy="7352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7145">
              <a:lnSpc>
                <a:spcPts val="13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potential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educing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mentioned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y: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los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48590">
              <a:lnSpc>
                <a:spcPts val="1300"/>
              </a:lnSpc>
              <a:spcBef>
                <a:spcPts val="575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oceeding,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design.</a:t>
            </a:r>
            <a:endParaRPr sz="1100">
              <a:latin typeface="Garamond"/>
              <a:cs typeface="Garamond"/>
            </a:endParaRPr>
          </a:p>
          <a:p>
            <a:pPr marL="12700" marR="57785">
              <a:lnSpc>
                <a:spcPts val="1300"/>
              </a:lnSpc>
              <a:spcBef>
                <a:spcPts val="575"/>
              </a:spcBef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pitting.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osion)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illust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12.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  <a:spcBef>
                <a:spcPts val="55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isolated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1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Composite/Hoop-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rapped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57150">
              <a:lnSpc>
                <a:spcPts val="1300"/>
              </a:lnSpc>
              <a:spcBef>
                <a:spcPts val="61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isolated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pit(s)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0.060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(1.53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deep.</a:t>
            </a:r>
            <a:endParaRPr sz="1100">
              <a:latin typeface="Garamond"/>
              <a:cs typeface="Garamond"/>
            </a:endParaRPr>
          </a:p>
          <a:p>
            <a:pPr marL="12700" marR="100330">
              <a:lnSpc>
                <a:spcPts val="1300"/>
              </a:lnSpc>
              <a:spcBef>
                <a:spcPts val="57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Composite/Full-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rapped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12700" marR="15875">
              <a:lnSpc>
                <a:spcPts val="1300"/>
              </a:lnSpc>
              <a:spcBef>
                <a:spcPts val="61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isolated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pit(s)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(0.76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deep.</a:t>
            </a:r>
            <a:endParaRPr sz="1100">
              <a:latin typeface="Garamond"/>
              <a:cs typeface="Garamond"/>
            </a:endParaRPr>
          </a:p>
          <a:p>
            <a:pPr marL="12700" marR="40005">
              <a:lnSpc>
                <a:spcPts val="1300"/>
              </a:lnSpc>
              <a:spcBef>
                <a:spcPts val="57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(0.51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(0.51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endParaRPr sz="1100">
              <a:latin typeface="Garamond"/>
              <a:cs typeface="Garamond"/>
            </a:endParaRPr>
          </a:p>
          <a:p>
            <a:pPr marL="12700" marR="113030">
              <a:lnSpc>
                <a:spcPts val="1300"/>
              </a:lnSpc>
              <a:spcBef>
                <a:spcPts val="61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(152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depth).</a:t>
            </a:r>
            <a:endParaRPr sz="1100">
              <a:latin typeface="Garamond"/>
              <a:cs typeface="Garamond"/>
            </a:endParaRPr>
          </a:p>
          <a:p>
            <a:pPr marL="12700" marR="161290">
              <a:lnSpc>
                <a:spcPts val="1300"/>
              </a:lnSpc>
              <a:spcBef>
                <a:spcPts val="575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lasted,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sanded,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endParaRPr sz="1100">
              <a:latin typeface="Garamond"/>
              <a:cs typeface="Garamond"/>
            </a:endParaRPr>
          </a:p>
          <a:p>
            <a:pPr marL="12700" marR="227965">
              <a:lnSpc>
                <a:spcPts val="1300"/>
              </a:lnSpc>
              <a:spcBef>
                <a:spcPts val="575"/>
              </a:spcBef>
            </a:pP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HOL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obst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ior's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endParaRPr sz="1100">
              <a:latin typeface="Garamond"/>
              <a:cs typeface="Garamond"/>
            </a:endParaRPr>
          </a:p>
          <a:p>
            <a:pPr marL="12700" marR="28575">
              <a:lnSpc>
                <a:spcPts val="1300"/>
              </a:lnSpc>
              <a:spcBef>
                <a:spcPts val="575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12700" marR="67945">
              <a:lnSpc>
                <a:spcPts val="1300"/>
              </a:lnSpc>
              <a:spcBef>
                <a:spcPts val="575"/>
              </a:spcBef>
            </a:pP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educate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818515">
              <a:lnSpc>
                <a:spcPct val="100000"/>
              </a:lnSpc>
              <a:tabLst>
                <a:tab pos="1238250" algn="l"/>
              </a:tabLst>
            </a:pP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6C</a:t>
            </a:r>
            <a:r>
              <a:rPr dirty="0" sz="1800" spc="6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20" b="1">
                <a:solidFill>
                  <a:srgbClr val="FFFFFF"/>
                </a:solidFill>
                <a:latin typeface="Garamond"/>
                <a:cs typeface="Garamond"/>
              </a:rPr>
              <a:t>INTERIOR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CORROSION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PITING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7919" y="1069427"/>
            <a:ext cx="5368925" cy="311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79070">
              <a:lnSpc>
                <a:spcPts val="1300"/>
              </a:lnSpc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compo-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components.</a:t>
            </a:r>
            <a:endParaRPr sz="1100">
              <a:latin typeface="Garamond"/>
              <a:cs typeface="Garamond"/>
            </a:endParaRPr>
          </a:p>
          <a:p>
            <a:pPr marL="12700" marR="5397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Especial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discs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elief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tube,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eplacement.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50" b="1" i="1">
                <a:solidFill>
                  <a:srgbClr val="292425"/>
                </a:solidFill>
                <a:latin typeface="Garamond"/>
                <a:cs typeface="Garamond"/>
              </a:rPr>
              <a:t>CAUTION: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[like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 i="1">
                <a:solidFill>
                  <a:srgbClr val="292425"/>
                </a:solidFill>
                <a:latin typeface="Garamond"/>
                <a:cs typeface="Garamond"/>
              </a:rPr>
              <a:t>O-ring]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14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certified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1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egulatory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agencies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 i="1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r>
              <a:rPr dirty="0" sz="110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 i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 b="1" i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following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 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instructions.</a:t>
            </a:r>
            <a:r>
              <a:rPr dirty="0" sz="110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Replace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 i="1">
                <a:solidFill>
                  <a:srgbClr val="292425"/>
                </a:solidFill>
                <a:latin typeface="Garamond"/>
                <a:cs typeface="Garamond"/>
              </a:rPr>
              <a:t>parts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14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authorized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 b="1" i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9050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Instead,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xplaining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inspected.</a:t>
            </a:r>
            <a:endParaRPr sz="1100">
              <a:latin typeface="Garamond"/>
              <a:cs typeface="Garamond"/>
            </a:endParaRPr>
          </a:p>
          <a:p>
            <a:pPr marL="12700" marR="24193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lems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comments.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801495">
              <a:lnSpc>
                <a:spcPct val="100000"/>
              </a:lnSpc>
              <a:tabLst>
                <a:tab pos="2099945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7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25" b="1">
                <a:solidFill>
                  <a:srgbClr val="FFFFFF"/>
                </a:solidFill>
                <a:latin typeface="Garamond"/>
                <a:cs typeface="Garamond"/>
              </a:rPr>
              <a:t>MISCELLANEOUS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059039"/>
            <a:ext cx="5283200" cy="139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1750">
              <a:lnSpc>
                <a:spcPts val="1300"/>
              </a:lnSpc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cumstances,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mitted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itself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(Le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minor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13.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7278" y="2535935"/>
            <a:ext cx="5368925" cy="366395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3189" marR="535305">
              <a:lnSpc>
                <a:spcPts val="1300"/>
              </a:lnSpc>
            </a:pP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ARNING: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damage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otested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visually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einspected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befo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service.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608965">
              <a:lnSpc>
                <a:spcPct val="100000"/>
              </a:lnSpc>
              <a:tabLst>
                <a:tab pos="907415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8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14" b="1">
                <a:solidFill>
                  <a:srgbClr val="FFFFFF"/>
                </a:solidFill>
                <a:latin typeface="Garamond"/>
                <a:cs typeface="Garamond"/>
              </a:rPr>
              <a:t>RE</a:t>
            </a:r>
            <a:r>
              <a:rPr dirty="0" sz="2000" spc="-190" b="1">
                <a:solidFill>
                  <a:srgbClr val="FFFFFF"/>
                </a:solidFill>
                <a:latin typeface="Garamond"/>
                <a:cs typeface="Garamond"/>
              </a:rPr>
              <a:t>P</a:t>
            </a:r>
            <a:r>
              <a:rPr dirty="0" sz="2000" spc="-35" b="1">
                <a:solidFill>
                  <a:srgbClr val="FFFFFF"/>
                </a:solidFill>
                <a:latin typeface="Garamond"/>
                <a:cs typeface="Garamond"/>
              </a:rPr>
              <a:t>AIRS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35" b="1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95" b="1">
                <a:solidFill>
                  <a:srgbClr val="FFFFFF"/>
                </a:solidFill>
                <a:latin typeface="Garamond"/>
                <a:cs typeface="Garamond"/>
              </a:rPr>
              <a:t>COMPOSITE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75" b="1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dirty="0" sz="2000" spc="-150" b="1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dirty="0" sz="2000" spc="-114" b="1">
                <a:solidFill>
                  <a:srgbClr val="FFFFFF"/>
                </a:solidFill>
                <a:latin typeface="Garamond"/>
                <a:cs typeface="Garamond"/>
              </a:rPr>
              <a:t>TERIALS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97" y="1095575"/>
            <a:ext cx="5367655" cy="7531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5715" indent="-228600">
              <a:lnSpc>
                <a:spcPts val="1300"/>
              </a:lnSpc>
              <a:buClr>
                <a:srgbClr val="292425"/>
              </a:buClr>
              <a:buFont typeface="Garamond"/>
              <a:buAutoNum type="alphaUcPeriod"/>
              <a:tabLst>
                <a:tab pos="241935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ficient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CCEP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ABLE.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9E.</a:t>
            </a:r>
            <a:endParaRPr sz="1100">
              <a:latin typeface="Garamond"/>
              <a:cs typeface="Garamond"/>
            </a:endParaRPr>
          </a:p>
          <a:p>
            <a:pPr marL="241300" marR="5461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UcPeriod"/>
              <a:tabLst>
                <a:tab pos="241935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condi-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(Le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otest,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9E.</a:t>
            </a:r>
            <a:endParaRPr sz="1100">
              <a:latin typeface="Garamond"/>
              <a:cs typeface="Garamond"/>
            </a:endParaRPr>
          </a:p>
          <a:p>
            <a:pPr marL="241300" marR="1968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UcPeriod"/>
              <a:tabLst>
                <a:tab pos="241935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ficient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qualified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second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consulted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asked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confi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signed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-52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lphaUcPeriod"/>
              <a:tabLst>
                <a:tab pos="241300" algn="l"/>
              </a:tabLst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endParaRPr sz="1100">
              <a:latin typeface="Garamond"/>
              <a:cs typeface="Garamond"/>
            </a:endParaRPr>
          </a:p>
          <a:p>
            <a:pPr lvl="1" marL="469900" marR="106680" indent="-2286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rabicPeriod"/>
              <a:tabLst>
                <a:tab pos="469900" algn="l"/>
              </a:tabLst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USA: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7.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9C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ys:</a:t>
            </a:r>
            <a:endParaRPr sz="1100">
              <a:latin typeface="Garamond"/>
              <a:cs typeface="Garamond"/>
            </a:endParaRPr>
          </a:p>
          <a:p>
            <a:pPr lvl="2" marL="698500" marR="6731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LcPeriod"/>
              <a:tabLst>
                <a:tab pos="698500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ikeout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(all-metal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“CONDEMNED”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(near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'condemned'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dest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oy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eads.</a:t>
            </a:r>
            <a:endParaRPr sz="1100">
              <a:latin typeface="Garamond"/>
              <a:cs typeface="Garamond"/>
            </a:endParaRPr>
          </a:p>
          <a:p>
            <a:pPr marL="697865">
              <a:lnSpc>
                <a:spcPct val="100000"/>
              </a:lnSpc>
              <a:spcBef>
                <a:spcPts val="54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lvl="2" marL="698500" marR="5080" indent="-2286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lphaLcPeriod" startAt="2"/>
              <a:tabLst>
                <a:tab pos="699135" algn="l"/>
              </a:tabLst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composite)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endParaRPr sz="1100">
              <a:latin typeface="Garamond"/>
              <a:cs typeface="Garamond"/>
            </a:endParaRPr>
          </a:p>
          <a:p>
            <a:pPr marL="698500" marR="238125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hisel/sc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hammer).</a:t>
            </a:r>
            <a:endParaRPr sz="1100">
              <a:latin typeface="Garamond"/>
              <a:cs typeface="Garamond"/>
            </a:endParaRPr>
          </a:p>
          <a:p>
            <a:pPr lvl="1" marL="469900" marR="762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470534" algn="l"/>
              </a:tabLst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USA: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 u="sng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35" u="sng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 u="sng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 u="sng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dance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specifications,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holes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endParaRPr sz="1100">
              <a:latin typeface="Garamond"/>
              <a:cs typeface="Garamond"/>
            </a:endParaRPr>
          </a:p>
          <a:p>
            <a:pPr marL="469265" marR="8636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lvl="1" marL="469900" indent="-229235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 startAt="3"/>
              <a:tabLst>
                <a:tab pos="470534" algn="l"/>
              </a:tabLst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418465">
              <a:lnSpc>
                <a:spcPct val="100000"/>
              </a:lnSpc>
              <a:tabLst>
                <a:tab pos="716915" algn="l"/>
              </a:tabLst>
            </a:pP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9</a:t>
            </a:r>
            <a:r>
              <a:rPr dirty="0" sz="2000" spc="175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10" b="1">
                <a:solidFill>
                  <a:srgbClr val="FFFFFF"/>
                </a:solidFill>
                <a:latin typeface="Garamond"/>
                <a:cs typeface="Garamond"/>
              </a:rPr>
              <a:t>CYLINDER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25" b="1">
                <a:solidFill>
                  <a:srgbClr val="FFFFFF"/>
                </a:solidFill>
                <a:latin typeface="Garamond"/>
                <a:cs typeface="Garamond"/>
              </a:rPr>
              <a:t>CONDITION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70" b="1">
                <a:solidFill>
                  <a:srgbClr val="FFFFFF"/>
                </a:solidFill>
                <a:latin typeface="Garamond"/>
                <a:cs typeface="Garamond"/>
              </a:rPr>
              <a:t>-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200" b="1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105" b="1">
                <a:solidFill>
                  <a:srgbClr val="FFFFFF"/>
                </a:solidFill>
                <a:latin typeface="Garamond"/>
                <a:cs typeface="Garamond"/>
              </a:rPr>
              <a:t>DECISION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669377"/>
            <a:ext cx="5295265" cy="278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133350" indent="-228600">
              <a:lnSpc>
                <a:spcPts val="1300"/>
              </a:lnSpc>
              <a:buClr>
                <a:srgbClr val="292425"/>
              </a:buClr>
              <a:buFont typeface="Garamond"/>
              <a:buAutoNum type="alphaUcPeriod" startAt="5"/>
              <a:tabLst>
                <a:tab pos="241935" algn="l"/>
              </a:tabLst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 spc="-22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s:</a:t>
            </a:r>
            <a:endParaRPr sz="1100">
              <a:latin typeface="Garamond"/>
              <a:cs typeface="Garamond"/>
            </a:endParaRPr>
          </a:p>
          <a:p>
            <a:pPr lvl="1" marL="469900" marR="1587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470534" algn="l"/>
              </a:tabLst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CCEP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applied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indicating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lvl="1" marL="469900" marR="41465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470534" algn="l"/>
              </a:tabLst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ega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  <a:p>
            <a:pPr marL="469900">
              <a:lnSpc>
                <a:spcPts val="126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241300" marR="147320" indent="-2286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lphaUcPeriod" startAt="6"/>
              <a:tabLst>
                <a:tab pos="241935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Retu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ecei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endParaRPr baseline="35353" sz="825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NOTE: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acceptable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e-valved,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continue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 b="1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below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befo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copy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owne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1059039"/>
            <a:ext cx="5195570" cy="1233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ts val="1300"/>
              </a:lnSpc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obtained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einstalled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58115">
              <a:lnSpc>
                <a:spcPts val="1300"/>
              </a:lnSpc>
              <a:spcBef>
                <a:spcPts val="600"/>
              </a:spcBef>
            </a:pPr>
            <a:r>
              <a:rPr dirty="0" sz="1100" spc="-50" b="1" i="1">
                <a:solidFill>
                  <a:srgbClr val="292425"/>
                </a:solidFill>
                <a:latin typeface="Garamond"/>
                <a:cs typeface="Garamond"/>
              </a:rPr>
              <a:t>CAUTION: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[like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valve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 i="1">
                <a:solidFill>
                  <a:srgbClr val="292425"/>
                </a:solidFill>
                <a:latin typeface="Garamond"/>
                <a:cs typeface="Garamond"/>
              </a:rPr>
              <a:t>O-ring]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14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certified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1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egulatory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agencies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 i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 i="1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r>
              <a:rPr dirty="0" sz="110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 i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 b="1" i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i="1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following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instructions.</a:t>
            </a:r>
            <a:r>
              <a:rPr dirty="0" sz="110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Replace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 i="1">
                <a:solidFill>
                  <a:srgbClr val="292425"/>
                </a:solidFill>
                <a:latin typeface="Garamond"/>
                <a:cs typeface="Garamond"/>
              </a:rPr>
              <a:t>parts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 i="1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8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14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authorized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 i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 i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4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 b="1" i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312545">
              <a:lnSpc>
                <a:spcPct val="100000"/>
              </a:lnSpc>
              <a:tabLst>
                <a:tab pos="1831339" algn="l"/>
              </a:tabLst>
            </a:pPr>
            <a:r>
              <a:rPr dirty="0" sz="2000" spc="250" b="1">
                <a:solidFill>
                  <a:srgbClr val="FFFFFF"/>
                </a:solidFill>
                <a:latin typeface="Garamond"/>
                <a:cs typeface="Garamond"/>
              </a:rPr>
              <a:t>10</a:t>
            </a:r>
            <a:r>
              <a:rPr dirty="0" sz="2000" spc="25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2000" spc="-120" b="1">
                <a:solidFill>
                  <a:srgbClr val="FFFFFF"/>
                </a:solidFill>
                <a:latin typeface="Garamond"/>
                <a:cs typeface="Garamond"/>
              </a:rPr>
              <a:t>RE-INS</a:t>
            </a:r>
            <a:r>
              <a:rPr dirty="0" sz="2000" spc="-295" b="1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dirty="0" sz="2000" spc="-130" b="1">
                <a:solidFill>
                  <a:srgbClr val="FFFFFF"/>
                </a:solidFill>
                <a:latin typeface="Garamond"/>
                <a:cs typeface="Garamond"/>
              </a:rPr>
              <a:t>ALLING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229" b="1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dirty="0" sz="2000" spc="-5" b="1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dirty="0" sz="2000" spc="-290" b="1">
                <a:solidFill>
                  <a:srgbClr val="FFFFFF"/>
                </a:solidFill>
                <a:latin typeface="Garamond"/>
                <a:cs typeface="Garamond"/>
              </a:rPr>
              <a:t>L</a:t>
            </a:r>
            <a:r>
              <a:rPr dirty="0" sz="2000" spc="-90" b="1">
                <a:solidFill>
                  <a:srgbClr val="FFFFFF"/>
                </a:solidFill>
                <a:latin typeface="Garamond"/>
                <a:cs typeface="Garamond"/>
              </a:rPr>
              <a:t>VES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9584" y="2362927"/>
            <a:ext cx="17475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0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800" spc="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8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800" spc="90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800" spc="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800" spc="1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800" spc="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800" spc="60">
                <a:solidFill>
                  <a:srgbClr val="292425"/>
                </a:solidFill>
                <a:latin typeface="Garamond"/>
                <a:cs typeface="Garamond"/>
              </a:rPr>
              <a:t>Contents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8241" y="2828877"/>
            <a:ext cx="3205480" cy="4272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L="12700" marR="5080">
              <a:lnSpc>
                <a:spcPct val="100000"/>
              </a:lnSpc>
              <a:tabLst>
                <a:tab pos="3110865" algn="l"/>
              </a:tabLst>
            </a:pP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oduction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110865" algn="l"/>
              </a:tabLst>
            </a:pP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110230" algn="l"/>
              </a:tabLst>
            </a:pP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Begins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29585" algn="l"/>
              </a:tabLst>
            </a:pP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11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30220" algn="l"/>
              </a:tabLst>
            </a:pP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Exte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30220" algn="l"/>
              </a:tabLst>
            </a:pP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18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30220" algn="l"/>
              </a:tabLst>
            </a:pP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30220" algn="l"/>
              </a:tabLst>
            </a:pP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Miscellaneous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22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spcBef>
                <a:spcPts val="130"/>
              </a:spcBef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29585" algn="l"/>
              </a:tabLst>
            </a:pP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Repai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23</a:t>
            </a:r>
            <a:endParaRPr sz="1200">
              <a:latin typeface="Garamond"/>
              <a:cs typeface="Garamond"/>
            </a:endParaRPr>
          </a:p>
          <a:p>
            <a:pPr marL="369570" indent="-175895">
              <a:lnSpc>
                <a:spcPct val="100000"/>
              </a:lnSpc>
              <a:spcBef>
                <a:spcPts val="105"/>
              </a:spcBef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3029585" algn="l"/>
              </a:tabLst>
            </a:pP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Decision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24</a:t>
            </a:r>
            <a:endParaRPr sz="1200">
              <a:latin typeface="Garamond"/>
              <a:cs typeface="Garamond"/>
            </a:endParaRPr>
          </a:p>
          <a:p>
            <a:pPr algn="r" marL="369570" marR="5080" indent="-256540">
              <a:lnSpc>
                <a:spcPct val="100000"/>
              </a:lnSpc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2917190" algn="l"/>
              </a:tabLst>
            </a:pP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Re-Installing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26</a:t>
            </a:r>
            <a:endParaRPr sz="1200">
              <a:latin typeface="Garamond"/>
              <a:cs typeface="Garamond"/>
            </a:endParaRPr>
          </a:p>
          <a:p>
            <a:pPr algn="r" marL="369570" marR="5080" indent="-256540">
              <a:lnSpc>
                <a:spcPct val="100000"/>
              </a:lnSpc>
              <a:spcBef>
                <a:spcPts val="60"/>
              </a:spcBef>
              <a:buClr>
                <a:srgbClr val="292425"/>
              </a:buClr>
              <a:buFont typeface="Garamond"/>
              <a:buAutoNum type="arabicPeriod"/>
              <a:tabLst>
                <a:tab pos="370205" algn="l"/>
                <a:tab pos="2916555" algn="l"/>
              </a:tabLst>
            </a:pP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illing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27</a:t>
            </a:r>
            <a:endParaRPr sz="1200">
              <a:latin typeface="Garamond"/>
              <a:cs typeface="Garamond"/>
            </a:endParaRPr>
          </a:p>
          <a:p>
            <a:pPr algn="r" marL="12700" marR="5080">
              <a:lnSpc>
                <a:spcPct val="100000"/>
              </a:lnSpc>
              <a:spcBef>
                <a:spcPts val="260"/>
              </a:spcBef>
              <a:tabLst>
                <a:tab pos="2672715" algn="l"/>
                <a:tab pos="3030220" algn="l"/>
              </a:tabLst>
            </a:pP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Notes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29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ppendices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43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43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44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46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47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48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49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-45">
                <a:solidFill>
                  <a:srgbClr val="292425"/>
                </a:solidFill>
                <a:latin typeface="Garamond"/>
                <a:cs typeface="Garamond"/>
              </a:rPr>
              <a:t>y/</a:t>
            </a:r>
            <a:r>
              <a:rPr dirty="0" sz="1200" spc="-8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ppendix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8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51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gu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es/Photos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61</a:t>
            </a:r>
            <a:endParaRPr sz="1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1177377"/>
            <a:ext cx="5366385" cy="386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3180">
              <a:lnSpc>
                <a:spcPts val="13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e-used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maintained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l-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eli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fill-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advice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ws.</a:t>
            </a:r>
            <a:endParaRPr sz="1100">
              <a:latin typeface="Garamond"/>
              <a:cs typeface="Garamond"/>
            </a:endParaRPr>
          </a:p>
          <a:p>
            <a:pPr marL="12700" marR="45085">
              <a:lnSpc>
                <a:spcPts val="1300"/>
              </a:lnSpc>
              <a:spcBef>
                <a:spcPts val="600"/>
              </a:spcBef>
            </a:pP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additio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uction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fill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state/p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encies.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 marR="52069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encies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NIOSH,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OSHA,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NF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state/p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J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PEOSH.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encies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PEOSH)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egulate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wned/ope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emer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sonnel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encies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e-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sonnel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qualifications,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egua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quality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ju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isdiction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Similar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guidance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(e.g.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efighte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marL="1119505">
              <a:lnSpc>
                <a:spcPct val="100000"/>
              </a:lnSpc>
              <a:tabLst>
                <a:tab pos="1586230" algn="l"/>
              </a:tabLst>
            </a:pPr>
            <a:r>
              <a:rPr dirty="0" sz="1800" spc="290" b="1">
                <a:solidFill>
                  <a:srgbClr val="FFFFFF"/>
                </a:solidFill>
                <a:latin typeface="Garamond"/>
                <a:cs typeface="Garamond"/>
              </a:rPr>
              <a:t>11</a:t>
            </a:r>
            <a:r>
              <a:rPr dirty="0" sz="1800" spc="290" b="1">
                <a:solidFill>
                  <a:srgbClr val="FFFFFF"/>
                </a:solidFill>
                <a:latin typeface="Garamond"/>
                <a:cs typeface="Garamond"/>
              </a:rPr>
              <a:t>	</a:t>
            </a:r>
            <a:r>
              <a:rPr dirty="0" sz="1800" spc="-125" b="1">
                <a:solidFill>
                  <a:srgbClr val="FFFFFF"/>
                </a:solidFill>
                <a:latin typeface="Garamond"/>
                <a:cs typeface="Garamond"/>
              </a:rPr>
              <a:t>FILLING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80" b="1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Garamond"/>
                <a:cs typeface="Garamond"/>
              </a:rPr>
              <a:t>SCBA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CYLINDER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19997" y="4322597"/>
            <a:ext cx="273367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3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400" spc="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intentional</a:t>
            </a:r>
            <a:r>
              <a:rPr dirty="0" sz="14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35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lank.</a:t>
            </a:r>
            <a:endParaRPr sz="1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942845"/>
            <a:ext cx="5365750" cy="795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84455" indent="-228600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e-ce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(D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Resea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ams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Administ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(RS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etester's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endParaRPr sz="1100">
              <a:latin typeface="Garamond"/>
              <a:cs typeface="Garamond"/>
            </a:endParaRPr>
          </a:p>
          <a:p>
            <a:pPr marL="241300" marR="102235">
              <a:lnSpc>
                <a:spcPts val="1300"/>
              </a:lnSpc>
              <a:spcBef>
                <a:spcPts val="600"/>
              </a:spcBef>
            </a:pP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RS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s')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meeting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ency's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qualifications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same.</a:t>
            </a:r>
            <a:endParaRPr sz="1100">
              <a:latin typeface="Garamond"/>
              <a:cs typeface="Garamond"/>
            </a:endParaRPr>
          </a:p>
          <a:p>
            <a:pPr marL="241300" marR="38735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maintains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sonnel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initial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RS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qualification.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independent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inspections.</a:t>
            </a:r>
            <a:endParaRPr sz="1100">
              <a:latin typeface="Garamond"/>
              <a:cs typeface="Garamond"/>
            </a:endParaRPr>
          </a:p>
          <a:p>
            <a:pPr marL="241300" marR="105410">
              <a:lnSpc>
                <a:spcPts val="1300"/>
              </a:lnSpc>
              <a:spcBef>
                <a:spcPts val="600"/>
              </a:spcBef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egister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legal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241300" marR="11938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fixed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(sealed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meets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T/RS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holding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T/RS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1300" marR="62230">
              <a:lnSpc>
                <a:spcPts val="1300"/>
              </a:lnSpc>
              <a:spcBef>
                <a:spcPts val="600"/>
              </a:spcBef>
            </a:pP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Regulations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49,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173.34(e).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detail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1300" marR="302260">
              <a:lnSpc>
                <a:spcPts val="1300"/>
              </a:lnSpc>
              <a:spcBef>
                <a:spcPts val="60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CFC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eloped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tests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tifications,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"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xemptions."</a:t>
            </a:r>
            <a:endParaRPr sz="1100">
              <a:latin typeface="Garamond"/>
              <a:cs typeface="Garamond"/>
            </a:endParaRPr>
          </a:p>
          <a:p>
            <a:pPr marL="241300" marR="16510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high-p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CFR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107.101).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"D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ized."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Exemptions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d-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model.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empted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etested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acilities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etests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conditions.</a:t>
            </a:r>
            <a:endParaRPr sz="1100">
              <a:latin typeface="Garamond"/>
              <a:cs typeface="Garamond"/>
            </a:endParaRPr>
          </a:p>
          <a:p>
            <a:pPr marL="241300" marR="5080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acility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med.</a:t>
            </a:r>
            <a:endParaRPr sz="1100">
              <a:latin typeface="Garamond"/>
              <a:cs typeface="Garamond"/>
            </a:endParaRPr>
          </a:p>
          <a:p>
            <a:pPr marL="241300" marR="59690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indicated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fifteen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indicat-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241300" marR="28575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Canada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-compliant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acilities.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similar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685419"/>
            <a:ext cx="5943600" cy="239395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800" spc="-130" b="1">
                <a:solidFill>
                  <a:srgbClr val="FFFFFF"/>
                </a:solidFill>
                <a:latin typeface="Garamond"/>
                <a:cs typeface="Garamond"/>
              </a:rPr>
              <a:t>NOTES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94" y="669377"/>
            <a:ext cx="5371465" cy="459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511175">
              <a:lnSpc>
                <a:spcPts val="1300"/>
              </a:lnSpc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egulate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tification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ements.</a:t>
            </a:r>
            <a:endParaRPr sz="1100">
              <a:latin typeface="Garamond"/>
              <a:cs typeface="Garamond"/>
            </a:endParaRPr>
          </a:p>
          <a:p>
            <a:pPr marL="241300" marR="14604">
              <a:lnSpc>
                <a:spcPts val="1300"/>
              </a:lnSpc>
              <a:spcBef>
                <a:spcPts val="60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opinion,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common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method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ja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method.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sta-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2413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ja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bath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(containing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sealed.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amount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displaced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ja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ecision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method.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amount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displaced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xpanded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xpansion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xpansion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xpansion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complies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passes,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stamping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esin-sealing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until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etest.</a:t>
            </a:r>
            <a:endParaRPr sz="1100">
              <a:latin typeface="Garamond"/>
              <a:cs typeface="Garamond"/>
            </a:endParaRPr>
          </a:p>
          <a:p>
            <a:pPr marL="241300" marR="698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241935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topped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nit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(NIT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X).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catast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ophic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ailu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inju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icants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compati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cent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"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en-en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."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additional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guidance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gasses,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combinations,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241935" algn="l"/>
              </a:tabLst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oducts.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737500"/>
            <a:ext cx="53143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5080" indent="-228600">
              <a:lnSpc>
                <a:spcPts val="1300"/>
              </a:lnSpc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hnician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ensu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guideline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maintenanc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7147" y="1103375"/>
            <a:ext cx="5497830" cy="6111240"/>
          </a:xfrm>
          <a:prstGeom prst="rect">
            <a:avLst/>
          </a:prstGeom>
          <a:ln w="12700">
            <a:solidFill>
              <a:srgbClr val="29242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R="31115">
              <a:lnSpc>
                <a:spcPct val="100000"/>
              </a:lnSpc>
            </a:pP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CARE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endParaRPr sz="1100">
              <a:latin typeface="Garamond"/>
              <a:cs typeface="Garamond"/>
            </a:endParaRPr>
          </a:p>
          <a:p>
            <a:pPr algn="ctr" marR="31750">
              <a:lnSpc>
                <a:spcPct val="100000"/>
              </a:lnSpc>
              <a:spcBef>
                <a:spcPts val="280"/>
              </a:spcBef>
            </a:pP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-145" b="1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400" spc="-114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15" b="1">
                <a:solidFill>
                  <a:srgbClr val="292425"/>
                </a:solidFill>
                <a:latin typeface="Garamond"/>
                <a:cs typeface="Garamond"/>
              </a:rPr>
              <a:t>YS:</a:t>
            </a:r>
            <a:endParaRPr sz="14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2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leak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fill;</a:t>
            </a:r>
            <a:endParaRPr sz="1100">
              <a:latin typeface="Garamond"/>
              <a:cs typeface="Garamond"/>
            </a:endParaRPr>
          </a:p>
          <a:p>
            <a:pPr marL="163195" marR="86868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contaminants;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eath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air;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installation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ecommendations;</a:t>
            </a:r>
            <a:endParaRPr sz="1100">
              <a:latin typeface="Garamond"/>
              <a:cs typeface="Garamond"/>
            </a:endParaRPr>
          </a:p>
          <a:p>
            <a:pPr marL="163195" marR="60579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endParaRPr sz="1100">
              <a:latin typeface="Garamond"/>
              <a:cs typeface="Garamond"/>
            </a:endParaRPr>
          </a:p>
          <a:p>
            <a:pPr algn="ctr" marR="32384">
              <a:lnSpc>
                <a:spcPct val="100000"/>
              </a:lnSpc>
              <a:spcBef>
                <a:spcPts val="439"/>
              </a:spcBef>
            </a:pPr>
            <a:r>
              <a:rPr dirty="0" sz="1400" spc="-95" b="1">
                <a:solidFill>
                  <a:srgbClr val="292425"/>
                </a:solidFill>
                <a:latin typeface="Garamond"/>
                <a:cs typeface="Garamond"/>
              </a:rPr>
              <a:t>NEVER:</a:t>
            </a:r>
            <a:endParaRPr sz="14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2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erfil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leaks;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k;</a:t>
            </a:r>
            <a:endParaRPr sz="1100">
              <a:latin typeface="Garamond"/>
              <a:cs typeface="Garamond"/>
            </a:endParaRPr>
          </a:p>
          <a:p>
            <a:pPr marL="163195" marR="109855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planning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e)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tificial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(acco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emption);</a:t>
            </a:r>
            <a:endParaRPr sz="1100">
              <a:latin typeface="Garamond"/>
              <a:cs typeface="Garamond"/>
            </a:endParaRPr>
          </a:p>
          <a:p>
            <a:pPr marL="163195" marR="12700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er-to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que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e;</a:t>
            </a:r>
            <a:endParaRPr sz="1100">
              <a:latin typeface="Garamond"/>
              <a:cs typeface="Garamond"/>
            </a:endParaRPr>
          </a:p>
          <a:p>
            <a:pPr marL="163195" indent="-11430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kings;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endParaRPr sz="1100">
              <a:latin typeface="Garamond"/>
              <a:cs typeface="Garamond"/>
            </a:endParaRPr>
          </a:p>
          <a:p>
            <a:pPr marL="163195" marR="21082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63830" algn="l"/>
              </a:tabLst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eme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atmosphe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onment.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137" y="676215"/>
            <a:ext cx="5365115" cy="8355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additional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users:</a:t>
            </a:r>
            <a:endParaRPr sz="1100">
              <a:latin typeface="Garamond"/>
              <a:cs typeface="Garamond"/>
            </a:endParaRPr>
          </a:p>
          <a:p>
            <a:pPr marL="127000" marR="162560">
              <a:lnSpc>
                <a:spcPts val="1300"/>
              </a:lnSpc>
              <a:spcBef>
                <a:spcPts val="64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Maintenanc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Afte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emer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escu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a-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nes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assem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kpa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Clea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Don'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eassem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unti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stea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(212°F/100°C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6364" marR="16065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Storage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u="sng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25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 u="sng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u="sng">
                <a:solidFill>
                  <a:srgbClr val="292425"/>
                </a:solidFill>
                <a:latin typeface="Garamond"/>
                <a:cs typeface="Garamond"/>
              </a:rPr>
              <a:t>(Less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u="sng">
                <a:solidFill>
                  <a:srgbClr val="292425"/>
                </a:solidFill>
                <a:latin typeface="Garamond"/>
                <a:cs typeface="Garamond"/>
              </a:rPr>
              <a:t>six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months):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psi).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assem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lling.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tificia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onments.</a:t>
            </a:r>
            <a:endParaRPr sz="1100">
              <a:latin typeface="Garamond"/>
              <a:cs typeface="Garamond"/>
            </a:endParaRPr>
          </a:p>
          <a:p>
            <a:pPr marL="127000" marR="142875" indent="-635">
              <a:lnSpc>
                <a:spcPts val="1300"/>
              </a:lnSpc>
              <a:spcBef>
                <a:spcPts val="600"/>
              </a:spcBef>
            </a:pPr>
            <a:r>
              <a:rPr dirty="0" sz="1100" spc="5" u="sng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u="sng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 u="sng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olon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thor-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(insid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Instal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ac-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er'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Replac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ecommends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eithe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igh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izonta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otec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coul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otherwis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positi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insid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assem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psi).</a:t>
            </a:r>
            <a:endParaRPr sz="1100">
              <a:latin typeface="Garamond"/>
              <a:cs typeface="Garamond"/>
            </a:endParaRPr>
          </a:p>
          <a:p>
            <a:pPr marL="127000">
              <a:lnSpc>
                <a:spcPct val="100000"/>
              </a:lnSpc>
              <a:spcBef>
                <a:spcPts val="54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tificial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hot.</a:t>
            </a:r>
            <a:endParaRPr sz="1100">
              <a:latin typeface="Garamond"/>
              <a:cs typeface="Garamond"/>
            </a:endParaRPr>
          </a:p>
          <a:p>
            <a:pPr marL="127000" marR="208915">
              <a:lnSpc>
                <a:spcPts val="1300"/>
              </a:lnSpc>
              <a:spcBef>
                <a:spcPts val="64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Handling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handled.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steps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position.</a:t>
            </a:r>
            <a:endParaRPr sz="1100">
              <a:latin typeface="Garamond"/>
              <a:cs typeface="Garamond"/>
            </a:endParaRPr>
          </a:p>
          <a:p>
            <a:pPr marL="127000" marR="143510">
              <a:lnSpc>
                <a:spcPts val="1300"/>
              </a:lnSpc>
              <a:spcBef>
                <a:spcPts val="60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Painting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Retou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 i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 i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inspect-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hnician.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caustic,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ippe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hniques,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paints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sur-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addition,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.)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painted,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ecommendations.</a:t>
            </a:r>
            <a:endParaRPr sz="1100">
              <a:latin typeface="Garamond"/>
              <a:cs typeface="Garamond"/>
            </a:endParaRPr>
          </a:p>
          <a:p>
            <a:pPr marL="127000">
              <a:lnSpc>
                <a:spcPct val="100000"/>
              </a:lnSpc>
              <a:spcBef>
                <a:spcPts val="54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earlier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I).</a:t>
            </a:r>
            <a:endParaRPr sz="1100">
              <a:latin typeface="Garamond"/>
              <a:cs typeface="Garamond"/>
            </a:endParaRPr>
          </a:p>
          <a:p>
            <a:pPr marL="240665" marR="134620" indent="-228600">
              <a:lnSpc>
                <a:spcPts val="1300"/>
              </a:lnSpc>
              <a:spcBef>
                <a:spcPts val="64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shape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definitio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‘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sion-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ases: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‘b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galvanic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cor-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lin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osion.’</a:t>
            </a:r>
            <a:endParaRPr sz="1100">
              <a:latin typeface="Garamond"/>
              <a:cs typeface="Garamond"/>
            </a:endParaRPr>
          </a:p>
          <a:p>
            <a:pPr marL="240665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asked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asked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sion.</a:t>
            </a:r>
            <a:endParaRPr sz="1100">
              <a:latin typeface="Garamond"/>
              <a:cs typeface="Garamond"/>
            </a:endParaRPr>
          </a:p>
          <a:p>
            <a:pPr marL="240665" marR="91440">
              <a:lnSpc>
                <a:spcPts val="1300"/>
              </a:lnSpc>
              <a:spcBef>
                <a:spcPts val="60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widesp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8527" y="897255"/>
            <a:ext cx="5368925" cy="5796280"/>
          </a:xfrm>
          <a:custGeom>
            <a:avLst/>
            <a:gdLst/>
            <a:ahLst/>
            <a:cxnLst/>
            <a:rect l="l" t="t" r="r" b="b"/>
            <a:pathLst>
              <a:path w="5368925" h="5796280">
                <a:moveTo>
                  <a:pt x="0" y="0"/>
                </a:moveTo>
                <a:lnTo>
                  <a:pt x="5368544" y="0"/>
                </a:lnTo>
                <a:lnTo>
                  <a:pt x="5368544" y="5795772"/>
                </a:lnTo>
                <a:lnTo>
                  <a:pt x="0" y="579577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194" y="669377"/>
            <a:ext cx="5374005" cy="8280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42545">
              <a:lnSpc>
                <a:spcPts val="1300"/>
              </a:lnSpc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angles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initial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Nonetheless,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12.</a:t>
            </a:r>
            <a:endParaRPr sz="1100">
              <a:latin typeface="Garamond"/>
              <a:cs typeface="Garamond"/>
            </a:endParaRPr>
          </a:p>
          <a:p>
            <a:pPr marL="240665" marR="28575" indent="-22860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indicated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definitio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definition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‘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impe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fectio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’).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needs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needs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limits.</a:t>
            </a:r>
            <a:endParaRPr sz="1100">
              <a:latin typeface="Garamond"/>
              <a:cs typeface="Garamond"/>
            </a:endParaRPr>
          </a:p>
          <a:p>
            <a:pPr marL="240665" marR="40640">
              <a:lnSpc>
                <a:spcPts val="1300"/>
              </a:lnSpc>
              <a:spcBef>
                <a:spcPts val="60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Association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(CGA).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i-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0665" marR="17780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Location: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Revi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self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encounte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evi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markings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labels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(metal)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esin-imbedded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(compos-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ites).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All-metal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“LUXFER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“LUXFER”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gina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Cylinders: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esin-imbedded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(when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gina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F3</a:t>
            </a:r>
            <a:endParaRPr baseline="35353" sz="825">
              <a:latin typeface="Garamond"/>
              <a:cs typeface="Garamond"/>
            </a:endParaRPr>
          </a:p>
          <a:p>
            <a:pPr marL="241300" marR="114300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system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°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(to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ight)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“3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“3,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41300" marR="12700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just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“11,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240665" marR="8255">
              <a:lnSpc>
                <a:spcPts val="1300"/>
              </a:lnSpc>
              <a:spcBef>
                <a:spcPts val="600"/>
              </a:spcBef>
              <a:tabLst>
                <a:tab pos="4918710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assumed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Thus,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wn”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“base”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“th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ead”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“gland”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ace”.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shoulde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270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°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“9,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241300" marR="15875">
              <a:lnSpc>
                <a:spcPts val="1300"/>
              </a:lnSpc>
              <a:spcBef>
                <a:spcPts val="60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Older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(ear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'70's)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symbol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position.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older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symbol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4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“LUXFER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symbol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position.</a:t>
            </a:r>
            <a:endParaRPr sz="1100">
              <a:latin typeface="Garamond"/>
              <a:cs typeface="Garamond"/>
            </a:endParaRPr>
          </a:p>
          <a:p>
            <a:pPr marL="241300" marR="5080">
              <a:lnSpc>
                <a:spcPts val="1300"/>
              </a:lnSpc>
              <a:spcBef>
                <a:spcPts val="60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Reco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futu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inspections;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necessa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esentati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ec-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marL="241300" marR="255904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Estimates: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unsa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2679" y="669377"/>
            <a:ext cx="5139055" cy="826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15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accomplish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imper-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needs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made.</a:t>
            </a:r>
            <a:endParaRPr sz="1100">
              <a:latin typeface="Garamond"/>
              <a:cs typeface="Garamond"/>
            </a:endParaRPr>
          </a:p>
          <a:p>
            <a:pPr marL="12700" marR="2540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oceeding,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outside)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heavy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leaning,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100">
              <a:latin typeface="Garamond"/>
              <a:cs typeface="Garamond"/>
            </a:endParaRPr>
          </a:p>
          <a:p>
            <a:pPr marL="12700" marR="6350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disturbed,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4B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‘upset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metal’.)</a:t>
            </a:r>
            <a:endParaRPr sz="1100">
              <a:latin typeface="Garamond"/>
              <a:cs typeface="Garamond"/>
            </a:endParaRPr>
          </a:p>
          <a:p>
            <a:pPr marL="12700" marR="19177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‘measu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designed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depth.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Exte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38735">
              <a:lnSpc>
                <a:spcPts val="1300"/>
              </a:lnSpc>
              <a:spcBef>
                <a:spcPts val="60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baseline="35353" sz="825" spc="-37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note.</a:t>
            </a:r>
            <a:endParaRPr sz="1100">
              <a:latin typeface="Garamond"/>
              <a:cs typeface="Garamond"/>
            </a:endParaRPr>
          </a:p>
          <a:p>
            <a:pPr marL="12700" marR="38735">
              <a:lnSpc>
                <a:spcPts val="1300"/>
              </a:lnSpc>
              <a:spcBef>
                <a:spcPts val="60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xamples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shapes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insid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hide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ession's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algn="just" marL="12700" marR="1016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deepest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deepest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be.</a:t>
            </a:r>
            <a:endParaRPr sz="1100">
              <a:latin typeface="Garamond"/>
              <a:cs typeface="Garamond"/>
            </a:endParaRPr>
          </a:p>
          <a:p>
            <a:pPr marL="12700" marR="490220">
              <a:lnSpc>
                <a:spcPts val="1300"/>
              </a:lnSpc>
              <a:spcBef>
                <a:spcPts val="60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endParaRPr sz="1100">
              <a:latin typeface="Garamond"/>
              <a:cs typeface="Garamond"/>
            </a:endParaRPr>
          </a:p>
          <a:p>
            <a:pPr marL="12700" marR="90170">
              <a:lnSpc>
                <a:spcPts val="1300"/>
              </a:lnSpc>
              <a:spcBef>
                <a:spcPts val="60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Practice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Master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b="1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Refe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Plate.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k/end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Plate.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‘d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6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Plate.</a:t>
            </a:r>
            <a:endParaRPr sz="1100">
              <a:latin typeface="Garamond"/>
              <a:cs typeface="Garamond"/>
            </a:endParaRPr>
          </a:p>
          <a:p>
            <a:pPr marL="12700" marR="162560">
              <a:lnSpc>
                <a:spcPts val="1300"/>
              </a:lnSpc>
              <a:spcBef>
                <a:spcPts val="64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easier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pull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Slip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into,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Plat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see.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Repeat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ession?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acticing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gain,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hanging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another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‘unseen’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Repeat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until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confident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time.</a:t>
            </a:r>
            <a:endParaRPr sz="1100">
              <a:latin typeface="Garamond"/>
              <a:cs typeface="Garamond"/>
            </a:endParaRPr>
          </a:p>
          <a:p>
            <a:pPr marL="12700" marR="34290">
              <a:lnSpc>
                <a:spcPts val="1300"/>
              </a:lnSpc>
              <a:spcBef>
                <a:spcPts val="600"/>
              </a:spcBef>
            </a:pP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estat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oces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k/en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slide/push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undisturbed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pulling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pushing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194" y="669377"/>
            <a:ext cx="5370195" cy="811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107314">
              <a:lnSpc>
                <a:spcPts val="1300"/>
              </a:lnSpc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undisturbed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pulling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shall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easier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notice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ops'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pushing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in.</a:t>
            </a:r>
            <a:endParaRPr sz="1100">
              <a:latin typeface="Garamond"/>
              <a:cs typeface="Garamond"/>
            </a:endParaRPr>
          </a:p>
          <a:p>
            <a:pPr marL="241300" marR="44450">
              <a:lnSpc>
                <a:spcPts val="1300"/>
              </a:lnSpc>
              <a:spcBef>
                <a:spcPts val="60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consistent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usefulness.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ead-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241300" marR="6604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ientation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mea-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xact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ientation.</a:t>
            </a:r>
            <a:endParaRPr sz="1100">
              <a:latin typeface="Garamond"/>
              <a:cs typeface="Garamond"/>
            </a:endParaRPr>
          </a:p>
          <a:p>
            <a:pPr marL="241300" marR="5270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bsolute.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Instead,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Calculate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ood'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subt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eading.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ection.</a:t>
            </a:r>
            <a:endParaRPr sz="1100">
              <a:latin typeface="Garamond"/>
              <a:cs typeface="Garamond"/>
            </a:endParaRPr>
          </a:p>
          <a:p>
            <a:pPr marL="241300" marR="99695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7"/>
              <a:tabLst>
                <a:tab pos="241935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customer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questions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visiting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.lux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s.com.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questions,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lems,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Customer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ws:</a:t>
            </a:r>
            <a:endParaRPr sz="1100">
              <a:latin typeface="Garamond"/>
              <a:cs typeface="Garamond"/>
            </a:endParaRPr>
          </a:p>
          <a:p>
            <a:pPr algn="ctr" marL="2064385" marR="2054225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301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Kansa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enue</a:t>
            </a:r>
            <a:endParaRPr sz="1100">
              <a:latin typeface="Garamond"/>
              <a:cs typeface="Garamond"/>
            </a:endParaRPr>
          </a:p>
          <a:p>
            <a:pPr algn="ctr" marL="1905">
              <a:lnSpc>
                <a:spcPts val="1250"/>
              </a:lnSpc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Ri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92507</a:t>
            </a:r>
            <a:endParaRPr sz="1100">
              <a:latin typeface="Garamond"/>
              <a:cs typeface="Garamond"/>
            </a:endParaRPr>
          </a:p>
          <a:p>
            <a:pPr algn="ctr" marL="2540">
              <a:lnSpc>
                <a:spcPts val="1300"/>
              </a:lnSpc>
            </a:pP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elephone: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(909)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684-5110</a:t>
            </a:r>
            <a:endParaRPr sz="1100">
              <a:latin typeface="Garamond"/>
              <a:cs typeface="Garamond"/>
            </a:endParaRPr>
          </a:p>
          <a:p>
            <a:pPr algn="ctr" marL="2540">
              <a:lnSpc>
                <a:spcPts val="1300"/>
              </a:lnSpc>
            </a:pP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AX: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(909)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781-6598</a:t>
            </a:r>
            <a:endParaRPr sz="1100">
              <a:latin typeface="Garamond"/>
              <a:cs typeface="Garamond"/>
            </a:endParaRPr>
          </a:p>
          <a:p>
            <a:pPr algn="ctr" marL="1905">
              <a:lnSpc>
                <a:spcPts val="1310"/>
              </a:lnSpc>
            </a:pP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.lux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s.com</a:t>
            </a:r>
            <a:endParaRPr sz="1100">
              <a:latin typeface="Garamond"/>
              <a:cs typeface="Garamond"/>
            </a:endParaRPr>
          </a:p>
          <a:p>
            <a:pPr marL="241300" marR="5080">
              <a:lnSpc>
                <a:spcPts val="1300"/>
              </a:lnSpc>
              <a:spcBef>
                <a:spcPts val="64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(dam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olds,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advice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sought.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identi-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(fi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subsequent).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testing.</a:t>
            </a:r>
            <a:endParaRPr sz="1100">
              <a:latin typeface="Garamond"/>
              <a:cs typeface="Garamond"/>
            </a:endParaRPr>
          </a:p>
          <a:p>
            <a:pPr marL="241300" marR="36830" indent="-2286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8"/>
              <a:tabLst>
                <a:tab pos="241935" algn="l"/>
              </a:tabLst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lights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penlight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lect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xamples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positioning.</a:t>
            </a:r>
            <a:endParaRPr sz="1100">
              <a:latin typeface="Garamond"/>
              <a:cs typeface="Garamond"/>
            </a:endParaRPr>
          </a:p>
          <a:p>
            <a:pPr marL="241300" marR="79375">
              <a:lnSpc>
                <a:spcPct val="98500"/>
              </a:lnSpc>
              <a:spcBef>
                <a:spcPts val="56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photos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demonst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to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‘see’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d-to-see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identif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P1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7">
                <a:solidFill>
                  <a:srgbClr val="292425"/>
                </a:solidFill>
                <a:latin typeface="Garamond"/>
                <a:cs typeface="Garamond"/>
              </a:rPr>
              <a:t>P6</a:t>
            </a:r>
            <a:endParaRPr baseline="35353" sz="825">
              <a:latin typeface="Garamond"/>
              <a:cs typeface="Garamond"/>
            </a:endParaRPr>
          </a:p>
          <a:p>
            <a:pPr marL="287020" marR="123189">
              <a:lnSpc>
                <a:spcPts val="1300"/>
              </a:lnSpc>
              <a:spcBef>
                <a:spcPts val="64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up-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xception,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distance.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distance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smud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986" y="669377"/>
            <a:ext cx="5447665" cy="811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87020" marR="394970">
              <a:lnSpc>
                <a:spcPts val="1300"/>
              </a:lnSpc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shad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ws—an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loser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ade.</a:t>
            </a:r>
            <a:endParaRPr sz="1100">
              <a:latin typeface="Garamond"/>
              <a:cs typeface="Garamond"/>
            </a:endParaRPr>
          </a:p>
          <a:p>
            <a:pPr marL="287020" marR="5080">
              <a:lnSpc>
                <a:spcPts val="1300"/>
              </a:lnSpc>
              <a:spcBef>
                <a:spcPts val="60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high-intensity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equipment.</a:t>
            </a:r>
            <a:endParaRPr sz="1100">
              <a:latin typeface="Garamond"/>
              <a:cs typeface="Garamond"/>
            </a:endParaRPr>
          </a:p>
          <a:p>
            <a:pPr marL="287020" marR="28702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(if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depth.</a:t>
            </a:r>
            <a:endParaRPr sz="1100">
              <a:latin typeface="Garamond"/>
              <a:cs typeface="Garamond"/>
            </a:endParaRPr>
          </a:p>
          <a:p>
            <a:pPr marL="287020" marR="121920" indent="-219075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9"/>
              <a:tabLst>
                <a:tab pos="287655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wiping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wipe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esent)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loth.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wiping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toothb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bottle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medium-ha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istled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istles.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Dip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isop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alcohol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solution.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lose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left.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34290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9"/>
              <a:tabLst>
                <a:tab pos="287020" algn="l"/>
              </a:tabLst>
            </a:pP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hallen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attention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detail.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‘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eel’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easier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eeling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hnique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locatio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(se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“Location”)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continue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RECORD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location.</a:t>
            </a:r>
            <a:endParaRPr sz="1100">
              <a:latin typeface="Garamond"/>
              <a:cs typeface="Garamond"/>
            </a:endParaRPr>
          </a:p>
          <a:p>
            <a:pPr marL="286385" marR="85090">
              <a:lnSpc>
                <a:spcPts val="1300"/>
              </a:lnSpc>
              <a:spcBef>
                <a:spcPts val="600"/>
              </a:spcBef>
            </a:pP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educe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5B.</a:t>
            </a:r>
            <a:endParaRPr sz="1100">
              <a:latin typeface="Garamond"/>
              <a:cs typeface="Garamond"/>
            </a:endParaRPr>
          </a:p>
          <a:p>
            <a:pPr marL="287020" marR="6350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1"/>
              <a:tabLst>
                <a:tab pos="287020" algn="l"/>
              </a:tabLst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insects,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animals,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salt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sand,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ecogniz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i-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lude:</a:t>
            </a:r>
            <a:endParaRPr sz="1100">
              <a:latin typeface="Garamond"/>
              <a:cs typeface="Garamond"/>
            </a:endParaRPr>
          </a:p>
          <a:p>
            <a:pPr marL="286385" marR="52705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combination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wde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wde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color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surp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quantity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accumulate,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especial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73025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Oxide: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sion-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esistant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ocess.</a:t>
            </a:r>
            <a:endParaRPr sz="1100">
              <a:latin typeface="Garamond"/>
              <a:cs typeface="Garamond"/>
            </a:endParaRPr>
          </a:p>
          <a:p>
            <a:pPr marL="286385" marR="18415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oxides: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inside.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(poor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col-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whitish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moist,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becomes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alkaline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soap)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skin.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6155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86" y="1469477"/>
            <a:ext cx="5372735" cy="557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92075">
              <a:lnSpc>
                <a:spcPts val="1300"/>
              </a:lnSpc>
            </a:pP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emer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(fi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efighte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hazmat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self-contained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(SC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job.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unsa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37795">
              <a:lnSpc>
                <a:spcPts val="1300"/>
              </a:lnSpc>
              <a:spcBef>
                <a:spcPts val="600"/>
              </a:spcBef>
            </a:pP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million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xcellent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major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cellent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egula-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orld.</a:t>
            </a:r>
            <a:endParaRPr sz="1100">
              <a:latin typeface="Garamond"/>
              <a:cs typeface="Garamond"/>
            </a:endParaRPr>
          </a:p>
          <a:p>
            <a:pPr marL="12700" marR="7048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only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focus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“SC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component.</a:t>
            </a:r>
            <a:endParaRPr sz="1100">
              <a:latin typeface="Garamond"/>
              <a:cs typeface="Garamond"/>
            </a:endParaRPr>
          </a:p>
          <a:p>
            <a:pPr marL="12700" marR="55880">
              <a:lnSpc>
                <a:spcPts val="1300"/>
              </a:lnSpc>
              <a:spcBef>
                <a:spcPts val="60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mandated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al/state/local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only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ehensi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hnicians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nment-mandated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otests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High-p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eme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designed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ecei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theless,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maintained.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Cent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poli-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egulations.</a:t>
            </a:r>
            <a:endParaRPr sz="1100">
              <a:latin typeface="Garamond"/>
              <a:cs typeface="Garamond"/>
            </a:endParaRPr>
          </a:p>
          <a:p>
            <a:pPr marL="12700" marR="51435">
              <a:lnSpc>
                <a:spcPts val="1300"/>
              </a:lnSpc>
              <a:spcBef>
                <a:spcPts val="60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intended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act,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esou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encies.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w-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additional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esou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hnician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ession-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endParaRPr sz="1100">
              <a:latin typeface="Garamond"/>
              <a:cs typeface="Garamond"/>
            </a:endParaRPr>
          </a:p>
          <a:p>
            <a:pPr algn="just" marL="12700" marR="7556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eloping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wl-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assistance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ecei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community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possi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685419"/>
            <a:ext cx="5943600" cy="508634"/>
          </a:xfrm>
          <a:custGeom>
            <a:avLst/>
            <a:gdLst/>
            <a:ahLst/>
            <a:cxnLst/>
            <a:rect l="l" t="t" r="r" b="b"/>
            <a:pathLst>
              <a:path w="5943600" h="508634">
                <a:moveTo>
                  <a:pt x="0" y="0"/>
                </a:moveTo>
                <a:lnTo>
                  <a:pt x="5943600" y="0"/>
                </a:lnTo>
                <a:lnTo>
                  <a:pt x="5943600" y="508253"/>
                </a:lnTo>
                <a:lnTo>
                  <a:pt x="0" y="508253"/>
                </a:lnTo>
                <a:lnTo>
                  <a:pt x="0" y="0"/>
                </a:lnTo>
                <a:close/>
              </a:path>
            </a:pathLst>
          </a:custGeom>
          <a:solidFill>
            <a:srgbClr val="292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61414" y="710653"/>
            <a:ext cx="529590" cy="461645"/>
          </a:xfrm>
          <a:custGeom>
            <a:avLst/>
            <a:gdLst/>
            <a:ahLst/>
            <a:cxnLst/>
            <a:rect l="l" t="t" r="r" b="b"/>
            <a:pathLst>
              <a:path w="529589" h="461644">
                <a:moveTo>
                  <a:pt x="0" y="0"/>
                </a:moveTo>
                <a:lnTo>
                  <a:pt x="529170" y="0"/>
                </a:lnTo>
                <a:lnTo>
                  <a:pt x="529170" y="461429"/>
                </a:lnTo>
                <a:lnTo>
                  <a:pt x="0" y="4614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99413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27"/>
                </a:moveTo>
                <a:lnTo>
                  <a:pt x="53467" y="140627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27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27"/>
                </a:lnTo>
                <a:lnTo>
                  <a:pt x="210566" y="140627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07782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27"/>
                </a:moveTo>
                <a:lnTo>
                  <a:pt x="53454" y="140627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99413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39"/>
                </a:moveTo>
                <a:lnTo>
                  <a:pt x="53467" y="140639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39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39"/>
                </a:lnTo>
                <a:lnTo>
                  <a:pt x="210566" y="140639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07782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39"/>
                </a:moveTo>
                <a:lnTo>
                  <a:pt x="53454" y="140639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77809" y="1120584"/>
            <a:ext cx="21590" cy="26670"/>
          </a:xfrm>
          <a:custGeom>
            <a:avLst/>
            <a:gdLst/>
            <a:ahLst/>
            <a:cxnLst/>
            <a:rect l="l" t="t" r="r" b="b"/>
            <a:pathLst>
              <a:path w="21590" h="26669">
                <a:moveTo>
                  <a:pt x="12369" y="3136"/>
                </a:moveTo>
                <a:lnTo>
                  <a:pt x="8851" y="3136"/>
                </a:lnTo>
                <a:lnTo>
                  <a:pt x="8851" y="26149"/>
                </a:lnTo>
                <a:lnTo>
                  <a:pt x="12369" y="26149"/>
                </a:lnTo>
                <a:lnTo>
                  <a:pt x="12369" y="3136"/>
                </a:lnTo>
                <a:close/>
              </a:path>
              <a:path w="21590" h="26669">
                <a:moveTo>
                  <a:pt x="21221" y="0"/>
                </a:moveTo>
                <a:lnTo>
                  <a:pt x="0" y="0"/>
                </a:lnTo>
                <a:lnTo>
                  <a:pt x="0" y="3136"/>
                </a:lnTo>
                <a:lnTo>
                  <a:pt x="21221" y="3136"/>
                </a:lnTo>
                <a:lnTo>
                  <a:pt x="21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2193" y="1120584"/>
            <a:ext cx="25400" cy="26670"/>
          </a:xfrm>
          <a:custGeom>
            <a:avLst/>
            <a:gdLst/>
            <a:ahLst/>
            <a:cxnLst/>
            <a:rect l="l" t="t" r="r" b="b"/>
            <a:pathLst>
              <a:path w="25400" h="26669">
                <a:moveTo>
                  <a:pt x="5054" y="0"/>
                </a:moveTo>
                <a:lnTo>
                  <a:pt x="0" y="0"/>
                </a:lnTo>
                <a:lnTo>
                  <a:pt x="0" y="26149"/>
                </a:lnTo>
                <a:lnTo>
                  <a:pt x="3416" y="26149"/>
                </a:lnTo>
                <a:lnTo>
                  <a:pt x="3416" y="4216"/>
                </a:lnTo>
                <a:lnTo>
                  <a:pt x="6478" y="4216"/>
                </a:lnTo>
                <a:lnTo>
                  <a:pt x="5054" y="0"/>
                </a:lnTo>
                <a:close/>
              </a:path>
              <a:path w="25400" h="26669">
                <a:moveTo>
                  <a:pt x="6478" y="4216"/>
                </a:moveTo>
                <a:lnTo>
                  <a:pt x="3416" y="4216"/>
                </a:lnTo>
                <a:lnTo>
                  <a:pt x="10769" y="26149"/>
                </a:lnTo>
                <a:lnTo>
                  <a:pt x="14274" y="26149"/>
                </a:lnTo>
                <a:lnTo>
                  <a:pt x="15626" y="22110"/>
                </a:lnTo>
                <a:lnTo>
                  <a:pt x="12522" y="22110"/>
                </a:lnTo>
                <a:lnTo>
                  <a:pt x="6478" y="4216"/>
                </a:lnTo>
                <a:close/>
              </a:path>
              <a:path w="25400" h="26669">
                <a:moveTo>
                  <a:pt x="25044" y="4178"/>
                </a:moveTo>
                <a:lnTo>
                  <a:pt x="21628" y="4178"/>
                </a:lnTo>
                <a:lnTo>
                  <a:pt x="21628" y="26149"/>
                </a:lnTo>
                <a:lnTo>
                  <a:pt x="25044" y="26149"/>
                </a:lnTo>
                <a:lnTo>
                  <a:pt x="25044" y="4178"/>
                </a:lnTo>
                <a:close/>
              </a:path>
              <a:path w="25400" h="26669">
                <a:moveTo>
                  <a:pt x="25044" y="0"/>
                </a:moveTo>
                <a:lnTo>
                  <a:pt x="20027" y="0"/>
                </a:lnTo>
                <a:lnTo>
                  <a:pt x="12598" y="22110"/>
                </a:lnTo>
                <a:lnTo>
                  <a:pt x="15626" y="22110"/>
                </a:lnTo>
                <a:lnTo>
                  <a:pt x="21628" y="4178"/>
                </a:lnTo>
                <a:lnTo>
                  <a:pt x="25044" y="4178"/>
                </a:lnTo>
                <a:lnTo>
                  <a:pt x="25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161415">
              <a:lnSpc>
                <a:spcPct val="100000"/>
              </a:lnSpc>
            </a:pPr>
            <a:r>
              <a:rPr dirty="0" spc="-100"/>
              <a:t>INT</a:t>
            </a:r>
            <a:r>
              <a:rPr dirty="0" spc="-180"/>
              <a:t>R</a:t>
            </a:r>
            <a:r>
              <a:rPr dirty="0" spc="-95"/>
              <a:t>ODUCTION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5" y="669377"/>
            <a:ext cx="5440680" cy="801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6385" marR="85725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contaminating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5080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2"/>
              <a:tabLst>
                <a:tab pos="287020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decades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ocess/manu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onmental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iend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Whate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easons,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5715">
              <a:lnSpc>
                <a:spcPts val="1300"/>
              </a:lnSpc>
              <a:spcBef>
                <a:spcPts val="60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just-manu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high-p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aluminum-lined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ances:</a:t>
            </a:r>
            <a:endParaRPr sz="1100">
              <a:latin typeface="Garamond"/>
              <a:cs typeface="Garamond"/>
            </a:endParaRPr>
          </a:p>
          <a:p>
            <a:pPr marL="469265">
              <a:lnSpc>
                <a:spcPts val="1310"/>
              </a:lnSpc>
              <a:spcBef>
                <a:spcPts val="54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white/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  <a:p>
            <a:pPr marL="469265" marR="3050540">
              <a:lnSpc>
                <a:spcPts val="1300"/>
              </a:lnSpc>
              <a:spcBef>
                <a:spcPts val="50"/>
              </a:spcBef>
            </a:pP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(almost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k)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endParaRPr sz="1100">
              <a:latin typeface="Garamond"/>
              <a:cs typeface="Garamond"/>
            </a:endParaRPr>
          </a:p>
          <a:p>
            <a:pPr marL="469265">
              <a:lnSpc>
                <a:spcPts val="1250"/>
              </a:lnSpc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  <a:p>
            <a:pPr marL="469265">
              <a:lnSpc>
                <a:spcPts val="131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eaks</a:t>
            </a:r>
            <a:endParaRPr sz="1100">
              <a:latin typeface="Garamond"/>
              <a:cs typeface="Garamond"/>
            </a:endParaRPr>
          </a:p>
          <a:p>
            <a:pPr marL="286385" marR="132715">
              <a:lnSpc>
                <a:spcPts val="1300"/>
              </a:lnSpc>
              <a:spcBef>
                <a:spcPts val="640"/>
              </a:spcBef>
            </a:pP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ance.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da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leaning/d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method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183515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possi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'no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8064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3"/>
              <a:tabLst>
                <a:tab pos="287020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meets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(Le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4B.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P2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TEGORIZING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4B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asio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4B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endParaRPr sz="1100">
              <a:latin typeface="Garamond"/>
              <a:cs typeface="Garamond"/>
            </a:endParaRPr>
          </a:p>
          <a:p>
            <a:pPr marL="286385" marR="121920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Supplies: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ou'll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per-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addition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endParaRPr sz="1100">
              <a:latin typeface="Garamond"/>
              <a:cs typeface="Garamond"/>
            </a:endParaRPr>
          </a:p>
          <a:p>
            <a:pPr lvl="1" marL="469900" marR="200660" indent="-18288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LcPeriod"/>
              <a:tabLst>
                <a:tab pos="469900" algn="l"/>
              </a:tabLst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o-pa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ying)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tube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e-type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dispenser)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es;</a:t>
            </a:r>
            <a:endParaRPr sz="1100">
              <a:latin typeface="Garamond"/>
              <a:cs typeface="Garamond"/>
            </a:endParaRPr>
          </a:p>
          <a:p>
            <a:pPr lvl="1" marL="469900" marR="454025" indent="-18288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LcPeriod"/>
              <a:tabLst>
                <a:tab pos="469900" algn="l"/>
              </a:tabLst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popsi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ea;</a:t>
            </a:r>
            <a:endParaRPr sz="1100">
              <a:latin typeface="Garamond"/>
              <a:cs typeface="Garamond"/>
            </a:endParaRPr>
          </a:p>
          <a:p>
            <a:pPr lvl="1" marL="469265" marR="102235" indent="-182245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lphaLcPeriod"/>
              <a:tabLst>
                <a:tab pos="470534" algn="l"/>
              </a:tabLst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Mixing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dish—a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shall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cup,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lespoon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esin;</a:t>
            </a:r>
            <a:endParaRPr sz="1100">
              <a:latin typeface="Garamond"/>
              <a:cs typeface="Garamond"/>
            </a:endParaRPr>
          </a:p>
          <a:p>
            <a:pPr lvl="1" marL="469900" indent="-183515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lphaLcPeriod"/>
              <a:tabLst>
                <a:tab pos="469900" algn="l"/>
              </a:tabLst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up;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endParaRPr sz="1100">
              <a:latin typeface="Garamond"/>
              <a:cs typeface="Garamond"/>
            </a:endParaRPr>
          </a:p>
          <a:p>
            <a:pPr lvl="1" marL="469265" marR="347980" indent="-18288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lphaLcPeriod"/>
              <a:tabLst>
                <a:tab pos="469900" algn="l"/>
              </a:tabLst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(ben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le)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enien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height.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1130" y="675104"/>
            <a:ext cx="5407025" cy="803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7020" marR="90805">
              <a:lnSpc>
                <a:spcPts val="1300"/>
              </a:lnSpc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Revi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33.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ized,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empty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attempt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ized.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tips.)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esidues,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top.</a:t>
            </a:r>
            <a:endParaRPr sz="1100">
              <a:latin typeface="Garamond"/>
              <a:cs typeface="Garamond"/>
            </a:endParaRPr>
          </a:p>
          <a:p>
            <a:pPr marL="287020" marR="87630">
              <a:lnSpc>
                <a:spcPts val="1300"/>
              </a:lnSpc>
              <a:spcBef>
                <a:spcPts val="600"/>
              </a:spcBef>
            </a:pP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mixing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lespoon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19685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with-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size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example: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0.75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(19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mixed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0.75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2032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fill.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he/she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eject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7937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4"/>
              <a:tabLst>
                <a:tab pos="287655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photos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xamples.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questions.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Revi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7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7020" marR="9461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4"/>
              <a:tabLst>
                <a:tab pos="287020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Occasions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tunities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minimum-pe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(inte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nal)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whene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eason)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whene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emptied.</a:t>
            </a:r>
            <a:endParaRPr sz="1100">
              <a:latin typeface="Garamond"/>
              <a:cs typeface="Garamond"/>
            </a:endParaRPr>
          </a:p>
          <a:p>
            <a:pPr marL="287020" marR="5080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4"/>
              <a:tabLst>
                <a:tab pos="287020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finish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ibuto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e-coated.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possibilities,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statement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endParaRPr sz="1100">
              <a:latin typeface="Garamond"/>
              <a:cs typeface="Garamond"/>
            </a:endParaRPr>
          </a:p>
          <a:p>
            <a:pPr marL="286385" marR="9652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satisfied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Sometimes,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soap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solution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lespoon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liquid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solution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multiple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inses.</a:t>
            </a:r>
            <a:endParaRPr sz="1100">
              <a:latin typeface="Garamond"/>
              <a:cs typeface="Garamond"/>
            </a:endParaRPr>
          </a:p>
          <a:p>
            <a:pPr marL="286385" marR="16510">
              <a:lnSpc>
                <a:spcPts val="1300"/>
              </a:lnSpc>
              <a:spcBef>
                <a:spcPts val="60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bum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necessa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(metal)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(composite).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simp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lifting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9394" y="676215"/>
            <a:ext cx="5408295" cy="8038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286385" marR="17780">
              <a:lnSpc>
                <a:spcPts val="1300"/>
              </a:lnSpc>
              <a:spcBef>
                <a:spcPts val="640"/>
              </a:spcBef>
            </a:pP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mos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ofte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easi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hippe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coating,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the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enti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coatin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missio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quantitie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coatings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h-u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estions.</a:t>
            </a:r>
            <a:endParaRPr sz="1100">
              <a:latin typeface="Garamond"/>
              <a:cs typeface="Garamond"/>
            </a:endParaRPr>
          </a:p>
          <a:p>
            <a:pPr marL="286385" marR="53340">
              <a:lnSpc>
                <a:spcPts val="1300"/>
              </a:lnSpc>
              <a:spcBef>
                <a:spcPts val="600"/>
              </a:spcBef>
            </a:pP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epaintin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ippe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pain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air-d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paints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paints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Heatin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condemne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gain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20.</a:t>
            </a:r>
            <a:endParaRPr sz="1100">
              <a:latin typeface="Garamond"/>
              <a:cs typeface="Garamond"/>
            </a:endParaRPr>
          </a:p>
          <a:p>
            <a:pPr marL="286385" marR="60960">
              <a:lnSpc>
                <a:spcPts val="1300"/>
              </a:lnSpc>
              <a:spcBef>
                <a:spcPts val="600"/>
              </a:spcBef>
            </a:pP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methods.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method,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educe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endParaRPr sz="1100">
              <a:latin typeface="Garamond"/>
              <a:cs typeface="Garamond"/>
            </a:endParaRPr>
          </a:p>
          <a:p>
            <a:pPr marL="286385" marR="66040">
              <a:lnSpc>
                <a:spcPts val="1300"/>
              </a:lnSpc>
              <a:spcBef>
                <a:spcPts val="640"/>
              </a:spcBef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lifting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endParaRPr sz="1100">
              <a:latin typeface="Garamond"/>
              <a:cs typeface="Garamond"/>
            </a:endParaRPr>
          </a:p>
          <a:p>
            <a:pPr marL="286385" marR="66040">
              <a:lnSpc>
                <a:spcPts val="1300"/>
              </a:lnSpc>
              <a:spcBef>
                <a:spcPts val="600"/>
              </a:spcBef>
            </a:pP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h-up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paints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eas.</a:t>
            </a:r>
            <a:endParaRPr sz="1100">
              <a:latin typeface="Garamond"/>
              <a:cs typeface="Garamond"/>
            </a:endParaRPr>
          </a:p>
          <a:p>
            <a:pPr marL="287020" marR="4254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7"/>
              <a:tabLst>
                <a:tab pos="287655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leaning,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maintained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Occasional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icants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(whi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organic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cumstances,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contaminated,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useful.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lean-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guideline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ensi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empty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endParaRPr sz="1100">
              <a:latin typeface="Garamond"/>
              <a:cs typeface="Garamond"/>
            </a:endParaRPr>
          </a:p>
          <a:p>
            <a:pPr marL="287020">
              <a:lnSpc>
                <a:spcPct val="100000"/>
              </a:lnSpc>
              <a:spcBef>
                <a:spcPts val="54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Moistu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grime: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5080">
              <a:lnSpc>
                <a:spcPts val="1300"/>
              </a:lnSpc>
              <a:spcBef>
                <a:spcPts val="640"/>
              </a:spcBef>
            </a:pP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Oil,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ease,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lubricants,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solution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(one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lespoon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o-carbon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liquid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o-carbon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d)).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twice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10160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Odors: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solution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soda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cup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soda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ater).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solution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vine-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half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(1/2)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cup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household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vinegar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ater).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Rinse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twice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286385" marR="34290">
              <a:lnSpc>
                <a:spcPts val="1300"/>
              </a:lnSpc>
              <a:spcBef>
                <a:spcPts val="600"/>
              </a:spcBef>
            </a:pP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(inte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y)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methods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ecommend-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endParaRPr sz="1100">
              <a:latin typeface="Garamond"/>
              <a:cs typeface="Garamond"/>
            </a:endParaRPr>
          </a:p>
          <a:p>
            <a:pPr marL="287020" marR="1841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8"/>
              <a:tabLst>
                <a:tab pos="287655" algn="l"/>
              </a:tabLst>
            </a:pP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coate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(painte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distur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ysica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too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(th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Motsenbo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APPENDI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definitio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APPENDI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attemp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esin-embedde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bel.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607" y="669377"/>
            <a:ext cx="5349240" cy="9537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86385" marR="5080" indent="-274320">
              <a:lnSpc>
                <a:spcPts val="1300"/>
              </a:lnSpc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endParaRPr sz="1100">
              <a:latin typeface="Garamond"/>
              <a:cs typeface="Garamond"/>
            </a:endParaRPr>
          </a:p>
          <a:p>
            <a:pPr marL="12700" marR="94615">
              <a:lnSpc>
                <a:spcPct val="113599"/>
              </a:lnSpc>
              <a:spcBef>
                <a:spcPts val="560"/>
              </a:spcBef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coming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olonged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(e.g.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soaking)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chemicals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condemned: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2607" y="1698058"/>
            <a:ext cx="55245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1302" y="1698058"/>
            <a:ext cx="4000500" cy="3517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50545">
              <a:lnSpc>
                <a:spcPts val="1300"/>
              </a:lnSpc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thinne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osene,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turpentine,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paint-like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oducts,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stodda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organic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etc.);</a:t>
            </a:r>
            <a:endParaRPr sz="1100">
              <a:latin typeface="Garamond"/>
              <a:cs typeface="Garamond"/>
            </a:endParaRPr>
          </a:p>
          <a:p>
            <a:pPr marL="12700" marR="235585">
              <a:lnSpc>
                <a:spcPts val="1300"/>
              </a:lnSpc>
              <a:spcBef>
                <a:spcPts val="60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benzene,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ycol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(anti-f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eeze),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batte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acids/alkalis,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wind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luids,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oils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lamm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organic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olatile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gasoline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oil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additi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fuels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(gasoline,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gasohol,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methanol,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etc.);</a:t>
            </a:r>
            <a:endParaRPr sz="1100">
              <a:latin typeface="Garamond"/>
              <a:cs typeface="Garamond"/>
            </a:endParaRPr>
          </a:p>
          <a:p>
            <a:pPr marL="12700" marR="53975">
              <a:lnSpc>
                <a:spcPts val="1300"/>
              </a:lnSpc>
              <a:spcBef>
                <a:spcPts val="60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medium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concent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of: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sodium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potassium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xides,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solutions,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(soap)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solutions,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etc.);</a:t>
            </a:r>
            <a:endParaRPr sz="1100">
              <a:latin typeface="Garamond"/>
              <a:cs typeface="Garamond"/>
            </a:endParaRPr>
          </a:p>
          <a:p>
            <a:pPr algn="just" marL="12700" marR="626745">
              <a:lnSpc>
                <a:spcPts val="1300"/>
              </a:lnSpc>
              <a:spcBef>
                <a:spcPts val="60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concent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acids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hlo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sulfu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nit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phospho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acid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(vinegar),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etc.);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themsel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mentioned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glass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s/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s/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glues,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cements,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atmosphe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gases);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alcohol).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2607" y="2269529"/>
            <a:ext cx="88900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Fluids: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607" y="3006125"/>
            <a:ext cx="80962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Bases: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2607" y="3577638"/>
            <a:ext cx="38544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Acids: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2607" y="4149109"/>
            <a:ext cx="69088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2607" y="5050802"/>
            <a:ext cx="57658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Alcohols: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2607" y="5292106"/>
            <a:ext cx="5405120" cy="3201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90805">
              <a:lnSpc>
                <a:spcPts val="1300"/>
              </a:lnSpc>
            </a:pP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100">
              <a:latin typeface="Garamond"/>
              <a:cs typeface="Garamond"/>
            </a:endParaRPr>
          </a:p>
          <a:p>
            <a:pPr marL="287020" marR="107950" indent="-274320">
              <a:lnSpc>
                <a:spcPts val="1300"/>
              </a:lnSpc>
              <a:spcBef>
                <a:spcPts val="60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35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°F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C-6.1).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apid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educe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xceed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35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°F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350°F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combination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itical.</a:t>
            </a:r>
            <a:endParaRPr sz="1100">
              <a:latin typeface="Garamond"/>
              <a:cs typeface="Garamond"/>
            </a:endParaRPr>
          </a:p>
          <a:p>
            <a:pPr marL="286385" marR="5080">
              <a:lnSpc>
                <a:spcPts val="1300"/>
              </a:lnSpc>
              <a:spcBef>
                <a:spcPts val="60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efighte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confidence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350°F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efighter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xcessi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ties.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typical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efighting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otecti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efighte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wil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ficien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discom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e-th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eatening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pull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xcessi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algn="just" marL="286385" marR="168275">
              <a:lnSpc>
                <a:spcPts val="1300"/>
              </a:lnSpc>
              <a:spcBef>
                <a:spcPts val="60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unattende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Bulletin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subject.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669377"/>
            <a:ext cx="5383530" cy="288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7020" marR="5080" indent="-274320">
              <a:lnSpc>
                <a:spcPts val="1300"/>
              </a:lnSpc>
              <a:buClr>
                <a:srgbClr val="292425"/>
              </a:buClr>
              <a:buFont typeface="Garamond"/>
              <a:buAutoNum type="arabicPeriod" startAt="21"/>
              <a:tabLst>
                <a:tab pos="287020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‘inspection’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ehensi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outline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‘visua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confused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Quite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basis.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OSHA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CFR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29,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1910.134(f)(2).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disassem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'inspection'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'tho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otherwise.</a:t>
            </a:r>
            <a:endParaRPr sz="1100">
              <a:latin typeface="Garamond"/>
              <a:cs typeface="Garamond"/>
            </a:endParaRPr>
          </a:p>
          <a:p>
            <a:pPr marL="287020" marR="24765" indent="-27432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1"/>
              <a:tabLst>
                <a:tab pos="287655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documented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data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topping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ienced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organization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equency-of-use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belonging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organization.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endParaRPr baseline="35353" sz="825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440495" y="4322597"/>
            <a:ext cx="273367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3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400" spc="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intentional</a:t>
            </a:r>
            <a:r>
              <a:rPr dirty="0" sz="14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35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lank.</a:t>
            </a:r>
            <a:endParaRPr sz="1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1930999"/>
            <a:ext cx="5348605" cy="2898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4130">
              <a:lnSpc>
                <a:spcPct val="100000"/>
              </a:lnSpc>
            </a:pPr>
            <a:r>
              <a:rPr dirty="0" sz="1400" spc="-55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TRAINING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20" b="1">
                <a:solidFill>
                  <a:srgbClr val="292425"/>
                </a:solidFill>
                <a:latin typeface="Garamond"/>
                <a:cs typeface="Garamond"/>
              </a:rPr>
              <a:t>WORKSHOPS</a:t>
            </a:r>
            <a:endParaRPr sz="1400">
              <a:latin typeface="Garamond"/>
              <a:cs typeface="Garamond"/>
            </a:endParaRPr>
          </a:p>
          <a:p>
            <a:pPr marL="12700" marR="31115">
              <a:lnSpc>
                <a:spcPts val="1300"/>
              </a:lnSpc>
              <a:spcBef>
                <a:spcPts val="58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editation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eput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ience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ain-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independent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aining:</a:t>
            </a:r>
            <a:endParaRPr sz="1100">
              <a:latin typeface="Garamond"/>
              <a:cs typeface="Garamond"/>
            </a:endParaRPr>
          </a:p>
          <a:p>
            <a:pPr algn="ctr" marL="1502410" marR="1470660">
              <a:lnSpc>
                <a:spcPts val="1300"/>
              </a:lnSpc>
              <a:spcBef>
                <a:spcPts val="60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Scuba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(PSI)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6531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198th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St.</a:t>
            </a:r>
            <a:endParaRPr sz="1100">
              <a:latin typeface="Garamond"/>
              <a:cs typeface="Garamond"/>
            </a:endParaRPr>
          </a:p>
          <a:p>
            <a:pPr algn="ctr" marL="23495">
              <a:lnSpc>
                <a:spcPts val="1250"/>
              </a:lnSpc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Seattle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98155</a:t>
            </a:r>
            <a:endParaRPr sz="1100">
              <a:latin typeface="Garamond"/>
              <a:cs typeface="Garamond"/>
            </a:endParaRPr>
          </a:p>
          <a:p>
            <a:pPr algn="ctr" marL="23495">
              <a:lnSpc>
                <a:spcPts val="1300"/>
              </a:lnSpc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(425)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486-2252</a:t>
            </a:r>
            <a:endParaRPr sz="1100">
              <a:latin typeface="Garamond"/>
              <a:cs typeface="Garamond"/>
            </a:endParaRPr>
          </a:p>
          <a:p>
            <a:pPr algn="ctr" marL="1525905" marR="1493520">
              <a:lnSpc>
                <a:spcPts val="1300"/>
              </a:lnSpc>
              <a:spcBef>
                <a:spcPts val="50"/>
              </a:spcBef>
            </a:pP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.ma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  <a:hlinkClick r:id="rId2"/>
              </a:rPr>
              <a:t>inestudio.com/sunpacific/psi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e-mail: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  <a:hlinkClick r:id="rId3"/>
              </a:rPr>
              <a:t>psicylinde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  <a:hlinkClick r:id="rId3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  <a:hlinkClick r:id="rId4"/>
              </a:rPr>
              <a:t>s@msn.com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othe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ainin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encie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ainin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mate-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ad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associatio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685419"/>
            <a:ext cx="5943600" cy="508634"/>
          </a:xfrm>
          <a:custGeom>
            <a:avLst/>
            <a:gdLst/>
            <a:ahLst/>
            <a:cxnLst/>
            <a:rect l="l" t="t" r="r" b="b"/>
            <a:pathLst>
              <a:path w="5943600" h="508634">
                <a:moveTo>
                  <a:pt x="0" y="0"/>
                </a:moveTo>
                <a:lnTo>
                  <a:pt x="5943600" y="0"/>
                </a:lnTo>
                <a:lnTo>
                  <a:pt x="5943600" y="508253"/>
                </a:lnTo>
                <a:lnTo>
                  <a:pt x="0" y="508253"/>
                </a:lnTo>
                <a:lnTo>
                  <a:pt x="0" y="0"/>
                </a:lnTo>
                <a:close/>
              </a:path>
            </a:pathLst>
          </a:custGeom>
          <a:solidFill>
            <a:srgbClr val="292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61414" y="710653"/>
            <a:ext cx="529590" cy="461645"/>
          </a:xfrm>
          <a:custGeom>
            <a:avLst/>
            <a:gdLst/>
            <a:ahLst/>
            <a:cxnLst/>
            <a:rect l="l" t="t" r="r" b="b"/>
            <a:pathLst>
              <a:path w="529589" h="461644">
                <a:moveTo>
                  <a:pt x="0" y="0"/>
                </a:moveTo>
                <a:lnTo>
                  <a:pt x="529170" y="0"/>
                </a:lnTo>
                <a:lnTo>
                  <a:pt x="529170" y="461429"/>
                </a:lnTo>
                <a:lnTo>
                  <a:pt x="0" y="4614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99413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27"/>
                </a:moveTo>
                <a:lnTo>
                  <a:pt x="53467" y="140627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27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27"/>
                </a:lnTo>
                <a:lnTo>
                  <a:pt x="210566" y="140627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07782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27"/>
                </a:moveTo>
                <a:lnTo>
                  <a:pt x="53454" y="140627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99413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39"/>
                </a:moveTo>
                <a:lnTo>
                  <a:pt x="53467" y="140639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39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39"/>
                </a:lnTo>
                <a:lnTo>
                  <a:pt x="210566" y="140639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07782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39"/>
                </a:moveTo>
                <a:lnTo>
                  <a:pt x="53454" y="140639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77809" y="1120584"/>
            <a:ext cx="21590" cy="26670"/>
          </a:xfrm>
          <a:custGeom>
            <a:avLst/>
            <a:gdLst/>
            <a:ahLst/>
            <a:cxnLst/>
            <a:rect l="l" t="t" r="r" b="b"/>
            <a:pathLst>
              <a:path w="21590" h="26669">
                <a:moveTo>
                  <a:pt x="12369" y="3136"/>
                </a:moveTo>
                <a:lnTo>
                  <a:pt x="8851" y="3136"/>
                </a:lnTo>
                <a:lnTo>
                  <a:pt x="8851" y="26149"/>
                </a:lnTo>
                <a:lnTo>
                  <a:pt x="12369" y="26149"/>
                </a:lnTo>
                <a:lnTo>
                  <a:pt x="12369" y="3136"/>
                </a:lnTo>
                <a:close/>
              </a:path>
              <a:path w="21590" h="26669">
                <a:moveTo>
                  <a:pt x="21221" y="0"/>
                </a:moveTo>
                <a:lnTo>
                  <a:pt x="0" y="0"/>
                </a:lnTo>
                <a:lnTo>
                  <a:pt x="0" y="3136"/>
                </a:lnTo>
                <a:lnTo>
                  <a:pt x="21221" y="3136"/>
                </a:lnTo>
                <a:lnTo>
                  <a:pt x="21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2193" y="1120584"/>
            <a:ext cx="25400" cy="26670"/>
          </a:xfrm>
          <a:custGeom>
            <a:avLst/>
            <a:gdLst/>
            <a:ahLst/>
            <a:cxnLst/>
            <a:rect l="l" t="t" r="r" b="b"/>
            <a:pathLst>
              <a:path w="25400" h="26669">
                <a:moveTo>
                  <a:pt x="5054" y="0"/>
                </a:moveTo>
                <a:lnTo>
                  <a:pt x="0" y="0"/>
                </a:lnTo>
                <a:lnTo>
                  <a:pt x="0" y="26149"/>
                </a:lnTo>
                <a:lnTo>
                  <a:pt x="3416" y="26149"/>
                </a:lnTo>
                <a:lnTo>
                  <a:pt x="3416" y="4216"/>
                </a:lnTo>
                <a:lnTo>
                  <a:pt x="6478" y="4216"/>
                </a:lnTo>
                <a:lnTo>
                  <a:pt x="5054" y="0"/>
                </a:lnTo>
                <a:close/>
              </a:path>
              <a:path w="25400" h="26669">
                <a:moveTo>
                  <a:pt x="6478" y="4216"/>
                </a:moveTo>
                <a:lnTo>
                  <a:pt x="3416" y="4216"/>
                </a:lnTo>
                <a:lnTo>
                  <a:pt x="10769" y="26149"/>
                </a:lnTo>
                <a:lnTo>
                  <a:pt x="14274" y="26149"/>
                </a:lnTo>
                <a:lnTo>
                  <a:pt x="15626" y="22110"/>
                </a:lnTo>
                <a:lnTo>
                  <a:pt x="12522" y="22110"/>
                </a:lnTo>
                <a:lnTo>
                  <a:pt x="6478" y="4216"/>
                </a:lnTo>
                <a:close/>
              </a:path>
              <a:path w="25400" h="26669">
                <a:moveTo>
                  <a:pt x="25044" y="4178"/>
                </a:moveTo>
                <a:lnTo>
                  <a:pt x="21628" y="4178"/>
                </a:lnTo>
                <a:lnTo>
                  <a:pt x="21628" y="26149"/>
                </a:lnTo>
                <a:lnTo>
                  <a:pt x="25044" y="26149"/>
                </a:lnTo>
                <a:lnTo>
                  <a:pt x="25044" y="4178"/>
                </a:lnTo>
                <a:close/>
              </a:path>
              <a:path w="25400" h="26669">
                <a:moveTo>
                  <a:pt x="25044" y="0"/>
                </a:moveTo>
                <a:lnTo>
                  <a:pt x="20027" y="0"/>
                </a:lnTo>
                <a:lnTo>
                  <a:pt x="12598" y="22110"/>
                </a:lnTo>
                <a:lnTo>
                  <a:pt x="15626" y="22110"/>
                </a:lnTo>
                <a:lnTo>
                  <a:pt x="21628" y="4178"/>
                </a:lnTo>
                <a:lnTo>
                  <a:pt x="25044" y="4178"/>
                </a:lnTo>
                <a:lnTo>
                  <a:pt x="25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471295">
              <a:lnSpc>
                <a:spcPct val="100000"/>
              </a:lnSpc>
            </a:pPr>
            <a:r>
              <a:rPr dirty="0" spc="-155"/>
              <a:t>APPENDICES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43000" y="1522857"/>
            <a:ext cx="5943600" cy="3429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93" y="1057215"/>
            <a:ext cx="5351780" cy="8013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 b="1">
                <a:solidFill>
                  <a:srgbClr val="292425"/>
                </a:solidFill>
                <a:latin typeface="Garamond"/>
                <a:cs typeface="Garamond"/>
              </a:rPr>
              <a:t>ACCESSORIES</a:t>
            </a:r>
            <a:endParaRPr sz="1100">
              <a:latin typeface="Garamond"/>
              <a:cs typeface="Garamond"/>
            </a:endParaRPr>
          </a:p>
          <a:p>
            <a:pPr marL="12700" marR="36195">
              <a:lnSpc>
                <a:spcPts val="1300"/>
              </a:lnSpc>
              <a:spcBef>
                <a:spcPts val="64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Equipment,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multiple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entheses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iption.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C.</a:t>
            </a:r>
            <a:endParaRPr sz="1100">
              <a:latin typeface="Garamond"/>
              <a:cs typeface="Garamond"/>
            </a:endParaRPr>
          </a:p>
          <a:p>
            <a:pPr marL="12700" marR="19685">
              <a:lnSpc>
                <a:spcPts val="1300"/>
              </a:lnSpc>
              <a:spcBef>
                <a:spcPts val="600"/>
              </a:spcBef>
            </a:pP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Pick/end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obe: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Extends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inspector's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ec-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Looks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long-handled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(30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5)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Straigh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obe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-1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long-handle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(3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xtend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inspector'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fin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insid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pointed-end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thin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(1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5)</a:t>
            </a:r>
            <a:endParaRPr sz="1100">
              <a:latin typeface="Garamond"/>
              <a:cs typeface="Garamond"/>
            </a:endParaRPr>
          </a:p>
          <a:p>
            <a:pPr marL="12700" marR="46355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Master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b="1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Refe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Plate: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disc.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depths/pits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ef-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actice,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ecom-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'imper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ection').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5)</a:t>
            </a:r>
            <a:endParaRPr sz="1100">
              <a:latin typeface="Garamond"/>
              <a:cs typeface="Garamond"/>
            </a:endParaRPr>
          </a:p>
          <a:p>
            <a:pPr marL="12700" marR="57150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Mir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or: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typical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half-in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common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inter-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2X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gnification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Ame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ica,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endParaRPr sz="1100">
              <a:latin typeface="Garamond"/>
              <a:cs typeface="Garamond"/>
            </a:endParaRPr>
          </a:p>
          <a:p>
            <a:pPr marL="12700" marR="30480">
              <a:lnSpc>
                <a:spcPts val="1300"/>
              </a:lnSpc>
            </a:pP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29.386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(ask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u="sng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gni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ication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Revi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photos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indispens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d-to-see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positioning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shoulder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positioning.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6)</a:t>
            </a:r>
            <a:endParaRPr sz="1100">
              <a:latin typeface="Garamond"/>
              <a:cs typeface="Garamond"/>
            </a:endParaRPr>
          </a:p>
          <a:p>
            <a:pPr marL="12700" marR="1968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Light: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penlight-like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6).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conjunction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useful,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custom-alte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Mighty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7)</a:t>
            </a:r>
            <a:endParaRPr sz="1100">
              <a:latin typeface="Garamond"/>
              <a:cs typeface="Garamond"/>
            </a:endParaRPr>
          </a:p>
          <a:p>
            <a:pPr marL="12700" marR="47625">
              <a:lnSpc>
                <a:spcPts val="1300"/>
              </a:lnSpc>
              <a:spcBef>
                <a:spcPts val="600"/>
              </a:spcBef>
            </a:pP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Ligh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seein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usefu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ligh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bas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estin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inspector'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lamp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simpl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whit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istma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mini-light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high-intensit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xi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(1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12)</a:t>
            </a:r>
            <a:endParaRPr sz="1100">
              <a:latin typeface="Garamond"/>
              <a:cs typeface="Garamond"/>
            </a:endParaRPr>
          </a:p>
          <a:p>
            <a:pPr marL="12700" marR="213360">
              <a:lnSpc>
                <a:spcPts val="1300"/>
              </a:lnSpc>
              <a:spcBef>
                <a:spcPts val="600"/>
              </a:spcBef>
            </a:pP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Magna-Lite: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Hand-held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gnifier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  <a:p>
            <a:pPr marL="12700" marR="115570">
              <a:lnSpc>
                <a:spcPts val="1300"/>
              </a:lnSpc>
              <a:spcBef>
                <a:spcPts val="600"/>
              </a:spcBef>
            </a:pP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Plus: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non-dest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ucti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(NDT)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Ad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hnolo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automatical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detect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shoulder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sensiti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xcellent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eli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minations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shoulder/th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k-a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(14)</a:t>
            </a:r>
            <a:endParaRPr sz="1100">
              <a:latin typeface="Garamond"/>
              <a:cs typeface="Garamond"/>
            </a:endParaRPr>
          </a:p>
          <a:p>
            <a:pPr marL="12700" marR="163195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Dow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 b="1">
                <a:solidFill>
                  <a:srgbClr val="292425"/>
                </a:solidFill>
                <a:latin typeface="Garamond"/>
                <a:cs typeface="Garamond"/>
              </a:rPr>
              <a:t>111: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hoice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installing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little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9.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2)</a:t>
            </a:r>
            <a:endParaRPr sz="1100">
              <a:latin typeface="Garamond"/>
              <a:cs typeface="Garamond"/>
            </a:endParaRPr>
          </a:p>
          <a:p>
            <a:pPr marL="12700" marR="107314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File: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disturbed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  <a:p>
            <a:pPr marL="12700" marR="295910">
              <a:lnSpc>
                <a:spcPts val="1300"/>
              </a:lnSpc>
              <a:spcBef>
                <a:spcPts val="600"/>
              </a:spcBef>
            </a:pP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ork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Bench: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stea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ell-lit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80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85" b="1">
                <a:solidFill>
                  <a:srgbClr val="FFFFFF"/>
                </a:solidFill>
                <a:latin typeface="Garamond"/>
                <a:cs typeface="Garamond"/>
              </a:rPr>
              <a:t>B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93" y="669377"/>
            <a:ext cx="5356860" cy="8496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0485">
              <a:lnSpc>
                <a:spcPts val="1300"/>
              </a:lnSpc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useful,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knee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" marR="271780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Stickers: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inspector's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obtained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ce)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inspector's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initials/name.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indicate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CCEPTED”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5)</a:t>
            </a:r>
            <a:endParaRPr sz="1100">
              <a:latin typeface="Garamond"/>
              <a:cs typeface="Garamond"/>
            </a:endParaRPr>
          </a:p>
          <a:p>
            <a:pPr algn="just" marL="12700" marR="6985">
              <a:lnSpc>
                <a:spcPts val="1300"/>
              </a:lnSpc>
              <a:spcBef>
                <a:spcPts val="600"/>
              </a:spcBef>
            </a:pP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4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ooth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Brushes: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toothb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ou'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medium-fi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bottle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just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istles.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  <a:p>
            <a:pPr marL="12700" marR="264795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Isop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opy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Alcohol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Sometime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alcohol,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eadi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isop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alcohol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Alcohol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baseline="35353" sz="825" spc="30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  <a:p>
            <a:pPr marL="12700" marR="177165">
              <a:lnSpc>
                <a:spcPts val="1300"/>
              </a:lnSpc>
              <a:spcBef>
                <a:spcPts val="600"/>
              </a:spcBef>
            </a:pP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Liquid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Dish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Soap: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contaminated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mild,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non-ammonia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o-carbon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ee.(5)</a:t>
            </a:r>
            <a:endParaRPr sz="1100">
              <a:latin typeface="Garamond"/>
              <a:cs typeface="Garamond"/>
            </a:endParaRPr>
          </a:p>
          <a:p>
            <a:pPr marL="12700" marR="108585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Air-Dry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Paints: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dan-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disturbed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coating.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epainting,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bulletin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epainting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s.(5)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Bowls: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contaminants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 marR="17145">
              <a:lnSpc>
                <a:spcPts val="1300"/>
              </a:lnSpc>
              <a:spcBef>
                <a:spcPts val="64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Scraper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Rem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slippin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plasti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coated/painte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Usefu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hid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52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aces.(8)</a:t>
            </a:r>
            <a:endParaRPr sz="1100">
              <a:latin typeface="Garamond"/>
              <a:cs typeface="Garamond"/>
            </a:endParaRPr>
          </a:p>
          <a:p>
            <a:pPr marL="12700" marR="112395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Scotch-Brite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Scrubbing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Pads: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non-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k-on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9)</a:t>
            </a:r>
            <a:endParaRPr sz="1100">
              <a:latin typeface="Garamond"/>
              <a:cs typeface="Garamond"/>
            </a:endParaRPr>
          </a:p>
          <a:p>
            <a:pPr algn="just" marL="12700" marR="27749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Documents: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Customer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112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r>
              <a:rPr dirty="0" baseline="35353" sz="825" spc="-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o-pa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-52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inspector'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(1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5)</a:t>
            </a:r>
            <a:endParaRPr sz="1100">
              <a:latin typeface="Garamond"/>
              <a:cs typeface="Garamond"/>
            </a:endParaRPr>
          </a:p>
          <a:p>
            <a:pPr marL="12700" marR="181610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Filing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System: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ts.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  <a:p>
            <a:pPr marL="12700" marR="135890">
              <a:lnSpc>
                <a:spcPts val="1300"/>
              </a:lnSpc>
              <a:spcBef>
                <a:spcPts val="600"/>
              </a:spcBef>
            </a:pP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Straigh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Edge/Ruler</a:t>
            </a:r>
            <a:r>
              <a:rPr dirty="0" sz="1100" spc="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1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eli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aigh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smal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easy-to-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neede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e(s).</a:t>
            </a:r>
            <a:endParaRPr sz="1100">
              <a:latin typeface="Garamond"/>
              <a:cs typeface="Garamond"/>
            </a:endParaRPr>
          </a:p>
          <a:p>
            <a:pPr marL="12700" marR="25400">
              <a:lnSpc>
                <a:spcPts val="1300"/>
              </a:lnSpc>
              <a:spcBef>
                <a:spcPts val="600"/>
              </a:spcBef>
            </a:pP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havin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sur-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contaminants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stea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ecommended.</a:t>
            </a:r>
            <a:endParaRPr sz="1100">
              <a:latin typeface="Garamond"/>
              <a:cs typeface="Garamond"/>
            </a:endParaRPr>
          </a:p>
          <a:p>
            <a:pPr marL="12700" marR="571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Gauge: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mentioned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homemade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tool.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elati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mount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nar-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28.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comme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cial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piping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13.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(3,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11,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13).</a:t>
            </a:r>
            <a:endParaRPr sz="1100">
              <a:latin typeface="Garamond"/>
              <a:cs typeface="Garamond"/>
            </a:endParaRPr>
          </a:p>
          <a:p>
            <a:pPr marL="12700" marR="67310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Items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general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usefulness: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Clean,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pens/pencils,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hand-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gnifying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glass.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(5)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1054701"/>
            <a:ext cx="5391785" cy="7280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35710">
              <a:lnSpc>
                <a:spcPct val="100000"/>
              </a:lnSpc>
            </a:pP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40" b="1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400" spc="-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400" spc="25" b="1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60" b="1">
                <a:solidFill>
                  <a:srgbClr val="292425"/>
                </a:solidFill>
                <a:latin typeface="Garamond"/>
                <a:cs typeface="Garamond"/>
              </a:rPr>
              <a:t>SOURCES</a:t>
            </a:r>
            <a:endParaRPr sz="1400">
              <a:latin typeface="Garamond"/>
              <a:cs typeface="Garamond"/>
            </a:endParaRPr>
          </a:p>
          <a:p>
            <a:pPr marL="12700" marR="14604">
              <a:lnSpc>
                <a:spcPts val="1300"/>
              </a:lnSpc>
              <a:spcBef>
                <a:spcPts val="58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supplies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lusi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supplie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loser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acility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baseline="35353" sz="825" spc="37">
                <a:solidFill>
                  <a:srgbClr val="292425"/>
                </a:solidFill>
                <a:latin typeface="Garamond"/>
                <a:cs typeface="Garamond"/>
              </a:rPr>
              <a:t>21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aids.</a:t>
            </a:r>
            <a:endParaRPr sz="1100">
              <a:latin typeface="Garamond"/>
              <a:cs typeface="Garamond"/>
            </a:endParaRPr>
          </a:p>
          <a:p>
            <a:pPr marL="309880" marR="101600" indent="-236854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/>
              <a:tabLst>
                <a:tab pos="310515" algn="l"/>
              </a:tabLst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PSI,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6531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198th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Seattle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98155,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(425)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486-2252.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(pu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lishe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 i="1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60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i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110" i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95" i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0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illiam</a:t>
            </a:r>
            <a:endParaRPr sz="1100">
              <a:latin typeface="Garamond"/>
              <a:cs typeface="Garamond"/>
            </a:endParaRPr>
          </a:p>
          <a:p>
            <a:pPr marL="309880" marR="76200">
              <a:lnSpc>
                <a:spcPts val="1300"/>
              </a:lnSpc>
            </a:pP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L.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High).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PSI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specializes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ef-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B.</a:t>
            </a:r>
            <a:endParaRPr sz="1100">
              <a:latin typeface="Garamond"/>
              <a:cs typeface="Garamond"/>
            </a:endParaRPr>
          </a:p>
          <a:p>
            <a:pPr marL="309880" marR="5080" indent="-236854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BEARINGS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es/Phone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Book.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supplie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309880" marR="48260" indent="-236854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mentioned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shop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acilit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mounted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small,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na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ails'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c)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1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11)</a:t>
            </a:r>
            <a:endParaRPr sz="1100">
              <a:latin typeface="Garamond"/>
              <a:cs typeface="Garamond"/>
            </a:endParaRPr>
          </a:p>
          <a:p>
            <a:pPr marL="309880" indent="-236854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Galiso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Nu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Mont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81402,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(800)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854-3789.</a:t>
            </a:r>
            <a:endParaRPr sz="1100">
              <a:latin typeface="Garamond"/>
              <a:cs typeface="Garamond"/>
            </a:endParaRPr>
          </a:p>
          <a:p>
            <a:pPr marL="309880" marR="149225" indent="-236854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Gene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(local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(sti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houses,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scientific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(e.g.</a:t>
            </a:r>
            <a:r>
              <a:rPr dirty="0" sz="1100" spc="114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&amp;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Ro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(800)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999-8974,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Baxter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gnostics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(800)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234-5227,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shops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(pi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obes,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'homemade'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Plate,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tum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endParaRPr sz="1100">
              <a:latin typeface="Garamond"/>
              <a:cs typeface="Garamond"/>
            </a:endParaRPr>
          </a:p>
          <a:p>
            <a:pPr marL="309880" marR="29845" indent="-236854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en's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&amp;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(909)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686-2542;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ask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half-in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2X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Ame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ica,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29.386.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antee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gnification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ou'll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2X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309880" marR="27940" indent="-236854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PB-2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enlight,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Mel's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Indust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(909)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737-8143.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fice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lights.</a:t>
            </a:r>
            <a:endParaRPr sz="1100">
              <a:latin typeface="Garamond"/>
              <a:cs typeface="Garamond"/>
            </a:endParaRPr>
          </a:p>
          <a:p>
            <a:pPr marL="309880" indent="-236854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Motsenbo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(619)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581-0222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supplie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309880" indent="-236854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3M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Corpo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oduct.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309880" indent="-297180">
              <a:lnSpc>
                <a:spcPct val="100000"/>
              </a:lnSpc>
              <a:spcBef>
                <a:spcPts val="580"/>
              </a:spcBef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oducts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Inc.,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1-800-225-9488.</a:t>
            </a:r>
            <a:endParaRPr sz="1100">
              <a:latin typeface="Garamond"/>
              <a:cs typeface="Garamond"/>
            </a:endParaRPr>
          </a:p>
          <a:p>
            <a:pPr marL="12700" marR="1575435">
              <a:lnSpc>
                <a:spcPct val="143900"/>
              </a:lnSpc>
              <a:buClr>
                <a:srgbClr val="292425"/>
              </a:buClr>
              <a:buFont typeface="Garamond"/>
              <a:buAutoNum type="arabicPeriod" startAt="2"/>
              <a:tabLst>
                <a:tab pos="310515" algn="l"/>
              </a:tabLst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(714)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879-6637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enginee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supplies.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12.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ZTC,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Inc.,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1-800-882-0708.</a:t>
            </a:r>
            <a:endParaRPr sz="1100">
              <a:latin typeface="Garamond"/>
              <a:cs typeface="Garamond"/>
            </a:endParaRPr>
          </a:p>
          <a:p>
            <a:pPr marL="309880" marR="12065" indent="-29718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AutoNum type="arabicPeriod" startAt="13"/>
              <a:tabLst>
                <a:tab pos="310515" algn="l"/>
              </a:tabLst>
            </a:pP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Thorpe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&amp;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38,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hum,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74349,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918-782-2003.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Ask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ma-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“Pipe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309880" marR="25400" indent="-29718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AutoNum type="arabicPeriod" startAt="13"/>
              <a:tabLst>
                <a:tab pos="310515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Ad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anced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hnolo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1220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ashington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24,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Colton,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92324-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6436,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(909)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369-0945.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80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45" b="1">
                <a:solidFill>
                  <a:srgbClr val="FFFFFF"/>
                </a:solidFill>
                <a:latin typeface="Garamond"/>
                <a:cs typeface="Garamond"/>
              </a:rPr>
              <a:t>C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839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86" y="673701"/>
            <a:ext cx="5361305" cy="813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795">
              <a:lnSpc>
                <a:spcPct val="100000"/>
              </a:lnSpc>
            </a:pP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NOTES:</a:t>
            </a:r>
            <a:endParaRPr sz="1400">
              <a:latin typeface="Garamond"/>
              <a:cs typeface="Garamond"/>
            </a:endParaRPr>
          </a:p>
          <a:p>
            <a:pPr marL="127000" marR="80010" indent="-114300">
              <a:lnSpc>
                <a:spcPts val="13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eloping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complied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(D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nmental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all-metal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USA.</a:t>
            </a:r>
            <a:endParaRPr sz="1100">
              <a:latin typeface="Garamond"/>
              <a:cs typeface="Garamond"/>
            </a:endParaRPr>
          </a:p>
          <a:p>
            <a:pPr marL="127000" marR="2984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ju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isdictions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ecommendations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endParaRPr sz="1100">
              <a:latin typeface="Garamond"/>
              <a:cs typeface="Garamond"/>
            </a:endParaRPr>
          </a:p>
          <a:p>
            <a:pPr marL="127000" marR="1333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Remembe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applies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Luxfer-manufactu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only.</a:t>
            </a:r>
            <a:endParaRPr sz="1100">
              <a:latin typeface="Garamond"/>
              <a:cs typeface="Garamond"/>
            </a:endParaRPr>
          </a:p>
          <a:p>
            <a:pPr algn="ctr" marL="11430">
              <a:lnSpc>
                <a:spcPct val="100000"/>
              </a:lnSpc>
              <a:spcBef>
                <a:spcPts val="439"/>
              </a:spcBef>
            </a:pPr>
            <a:r>
              <a:rPr dirty="0" sz="1400" spc="-40" b="1">
                <a:solidFill>
                  <a:srgbClr val="292425"/>
                </a:solidFill>
                <a:latin typeface="Garamond"/>
                <a:cs typeface="Garamond"/>
              </a:rPr>
              <a:t>HOW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9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endParaRPr sz="14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580"/>
              </a:spcBef>
            </a:pP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hnician,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step-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y-step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1988,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alloys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began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olumes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 b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1972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1987,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 b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7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10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esent.</a:t>
            </a:r>
            <a:endParaRPr sz="1100">
              <a:latin typeface="Garamond"/>
              <a:cs typeface="Garamond"/>
            </a:endParaRPr>
          </a:p>
          <a:p>
            <a:pPr marL="12700" marR="196215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Befo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you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begin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you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yourself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familiar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contents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sections:</a:t>
            </a:r>
            <a:endParaRPr sz="1100">
              <a:latin typeface="Garamond"/>
              <a:cs typeface="Garamond"/>
            </a:endParaRPr>
          </a:p>
          <a:p>
            <a:pPr marL="127000" marR="16129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60" u="sng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20" u="sng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izing</a:t>
            </a:r>
            <a:r>
              <a:rPr dirty="0" sz="1100" spc="-9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 u="sng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begin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inspect.</a:t>
            </a:r>
            <a:endParaRPr sz="1100">
              <a:latin typeface="Garamond"/>
              <a:cs typeface="Garamond"/>
            </a:endParaRPr>
          </a:p>
          <a:p>
            <a:pPr marL="127000" marR="23622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60" u="sng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 u="sng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u="sng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 u="sng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Inspection: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decide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used.</a:t>
            </a:r>
            <a:endParaRPr sz="1100">
              <a:latin typeface="Garamond"/>
              <a:cs typeface="Garamond"/>
            </a:endParaRPr>
          </a:p>
          <a:p>
            <a:pPr marL="127000" marR="56451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60" u="sng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 u="sng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 u="sng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u="sng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Beg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ins: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endParaRPr sz="1100">
              <a:latin typeface="Garamond"/>
              <a:cs typeface="Garamond"/>
            </a:endParaRPr>
          </a:p>
          <a:p>
            <a:pPr marL="127000" marR="15367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25" u="sng">
                <a:solidFill>
                  <a:srgbClr val="292425"/>
                </a:solidFill>
                <a:latin typeface="Garamond"/>
                <a:cs typeface="Garamond"/>
              </a:rPr>
              <a:t>4-10</a:t>
            </a:r>
            <a:r>
              <a:rPr dirty="0" sz="1100" spc="65" u="sng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u="sng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ocess: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ocess.</a:t>
            </a:r>
            <a:endParaRPr sz="1100">
              <a:latin typeface="Garamond"/>
              <a:cs typeface="Garamond"/>
            </a:endParaRPr>
          </a:p>
          <a:p>
            <a:pPr marL="127000" marR="9969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 u="sng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illing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u="sng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 u="sng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0" u="sng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 u="sng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Detailed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fill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8826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u="sng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 u="sng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 u="sng">
                <a:solidFill>
                  <a:srgbClr val="292425"/>
                </a:solidFill>
                <a:latin typeface="Garamond"/>
                <a:cs typeface="Garamond"/>
              </a:rPr>
              <a:t>TES: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unwiel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why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bo-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point,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xplain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something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0" marR="9271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 u="sng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7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u="sng">
                <a:solidFill>
                  <a:srgbClr val="292425"/>
                </a:solidFill>
                <a:latin typeface="Garamond"/>
                <a:cs typeface="Garamond"/>
              </a:rPr>
              <a:t>APPENDICES: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equipment,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hnical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ences.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eading.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ppendices.</a:t>
            </a:r>
            <a:endParaRPr sz="1100">
              <a:latin typeface="Garamond"/>
              <a:cs typeface="Garamond"/>
            </a:endParaRPr>
          </a:p>
          <a:p>
            <a:pPr marL="127000" marR="8636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000" algn="l"/>
              </a:tabLst>
            </a:pPr>
            <a:r>
              <a:rPr dirty="0" sz="1100" spc="-60" u="sng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 u="sng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 u="sng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 u="sng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0" u="sng">
                <a:solidFill>
                  <a:srgbClr val="292425"/>
                </a:solidFill>
                <a:latin typeface="Garamond"/>
                <a:cs typeface="Garamond"/>
              </a:rPr>
              <a:t>OS: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help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ecognize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Revi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sections.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1067401"/>
            <a:ext cx="5363845" cy="782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890">
              <a:lnSpc>
                <a:spcPct val="100000"/>
              </a:lnSpc>
            </a:pPr>
            <a:r>
              <a:rPr dirty="0" sz="1400" spc="-20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55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endParaRPr sz="1400">
              <a:latin typeface="Garamond"/>
              <a:cs typeface="Garamond"/>
            </a:endParaRPr>
          </a:p>
          <a:p>
            <a:pPr marL="12700" marR="115570">
              <a:lnSpc>
                <a:spcPts val="1300"/>
              </a:lnSpc>
              <a:spcBef>
                <a:spcPts val="580"/>
              </a:spcBef>
            </a:pP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modify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e-p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PSI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C).</a:t>
            </a:r>
            <a:endParaRPr sz="1100">
              <a:latin typeface="Garamond"/>
              <a:cs typeface="Garamond"/>
            </a:endParaRPr>
          </a:p>
          <a:p>
            <a:pPr marL="12700" marR="15113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Ideal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FORM.</a:t>
            </a:r>
            <a:endParaRPr sz="1100">
              <a:latin typeface="Garamond"/>
              <a:cs typeface="Garamond"/>
            </a:endParaRPr>
          </a:p>
          <a:p>
            <a:pPr algn="ctr" marL="8890">
              <a:lnSpc>
                <a:spcPct val="100000"/>
              </a:lnSpc>
              <a:spcBef>
                <a:spcPts val="440"/>
              </a:spcBef>
            </a:pPr>
            <a:r>
              <a:rPr dirty="0" sz="1400" spc="-20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55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endParaRPr sz="1400">
              <a:latin typeface="Garamond"/>
              <a:cs typeface="Garamond"/>
            </a:endParaRPr>
          </a:p>
          <a:p>
            <a:pPr marL="12700" marR="294640">
              <a:lnSpc>
                <a:spcPts val="1250"/>
              </a:lnSpc>
              <a:spcBef>
                <a:spcPts val="570"/>
              </a:spcBef>
              <a:tabLst>
                <a:tab pos="2523490" algn="l"/>
                <a:tab pos="2565400" algn="l"/>
                <a:tab pos="2796540" algn="l"/>
                <a:tab pos="3399154" algn="l"/>
                <a:tab pos="4819650" algn="l"/>
                <a:tab pos="4916805" algn="l"/>
                <a:tab pos="4986655" algn="l"/>
              </a:tabLst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Owner: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			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Phone: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Date: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Add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City: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State: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Zip: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endParaRPr sz="1100">
              <a:latin typeface="Garamond"/>
              <a:cs typeface="Garamond"/>
            </a:endParaRPr>
          </a:p>
          <a:p>
            <a:pPr algn="ctr" marL="8255">
              <a:lnSpc>
                <a:spcPct val="100000"/>
              </a:lnSpc>
              <a:spcBef>
                <a:spcPts val="500"/>
              </a:spcBef>
              <a:tabLst>
                <a:tab pos="187325" algn="l"/>
              </a:tabLst>
            </a:pP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GENERAL</a:t>
            </a:r>
            <a:endParaRPr sz="1100">
              <a:latin typeface="Garamond"/>
              <a:cs typeface="Garamond"/>
            </a:endParaRPr>
          </a:p>
          <a:p>
            <a:pPr marL="12700" marR="242570">
              <a:lnSpc>
                <a:spcPts val="1250"/>
              </a:lnSpc>
              <a:spcBef>
                <a:spcPts val="630"/>
              </a:spcBef>
              <a:tabLst>
                <a:tab pos="5102860" algn="l"/>
              </a:tabLst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Receipt: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20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e/a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leaks?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endParaRPr sz="1100">
              <a:latin typeface="Garamond"/>
              <a:cs typeface="Garamond"/>
            </a:endParaRPr>
          </a:p>
          <a:p>
            <a:pPr algn="ctr" marL="8255">
              <a:lnSpc>
                <a:spcPct val="100000"/>
              </a:lnSpc>
              <a:spcBef>
                <a:spcPts val="500"/>
              </a:spcBef>
              <a:tabLst>
                <a:tab pos="237490" algn="l"/>
              </a:tabLst>
            </a:pP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II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INFO</a:t>
            </a:r>
            <a:endParaRPr sz="1100">
              <a:latin typeface="Garamond"/>
              <a:cs typeface="Garamond"/>
            </a:endParaRPr>
          </a:p>
          <a:p>
            <a:pPr algn="just" marL="12700" marR="5080">
              <a:lnSpc>
                <a:spcPts val="1250"/>
              </a:lnSpc>
              <a:spcBef>
                <a:spcPts val="630"/>
              </a:spcBef>
              <a:tabLst>
                <a:tab pos="3059430" algn="l"/>
                <a:tab pos="5310505" algn="l"/>
                <a:tab pos="5350510" algn="l"/>
              </a:tabLst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v't.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Specification/Identification: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3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      </a:t>
            </a:r>
            <a:r>
              <a:rPr dirty="0" sz="1100" spc="-2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        </a:t>
            </a:r>
            <a:r>
              <a:rPr dirty="0" sz="1100" spc="-2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endParaRPr sz="1100">
              <a:latin typeface="Garamond"/>
              <a:cs typeface="Garamond"/>
            </a:endParaRPr>
          </a:p>
          <a:p>
            <a:pPr marL="12700" marR="80645">
              <a:lnSpc>
                <a:spcPts val="1250"/>
              </a:lnSpc>
              <a:tabLst>
                <a:tab pos="5234305" algn="l"/>
              </a:tabLst>
            </a:pP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conditions/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3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contaminants/mate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ound/odor: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endParaRPr sz="1100">
              <a:latin typeface="Garamond"/>
              <a:cs typeface="Garamond"/>
            </a:endParaRPr>
          </a:p>
          <a:p>
            <a:pPr algn="ctr" marL="2480945" indent="-280035">
              <a:lnSpc>
                <a:spcPct val="100000"/>
              </a:lnSpc>
              <a:spcBef>
                <a:spcPts val="500"/>
              </a:spcBef>
              <a:buClr>
                <a:srgbClr val="292425"/>
              </a:buClr>
              <a:buFont typeface="Garamond"/>
              <a:buAutoNum type="romanUcPeriod" startAt="3"/>
              <a:tabLst>
                <a:tab pos="288290" algn="l"/>
                <a:tab pos="2481580" algn="l"/>
              </a:tabLst>
            </a:pP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EXTERIOR</a:t>
            </a:r>
            <a:endParaRPr sz="1100">
              <a:latin typeface="Garamond"/>
              <a:cs typeface="Garamond"/>
            </a:endParaRPr>
          </a:p>
          <a:p>
            <a:pPr marL="12700" marR="44450">
              <a:lnSpc>
                <a:spcPts val="1250"/>
              </a:lnSpc>
              <a:spcBef>
                <a:spcPts val="630"/>
              </a:spcBef>
              <a:tabLst>
                <a:tab pos="1743075" algn="l"/>
                <a:tab pos="2735580" algn="l"/>
                <a:tab pos="3463925" algn="l"/>
                <a:tab pos="5135245" algn="l"/>
                <a:tab pos="5245735" algn="l"/>
              </a:tabLst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noted?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hes?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e/depth/length: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 spc="-20" u="sng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osion?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Kind?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e/depth/length: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</a:t>
            </a:r>
            <a:r>
              <a:rPr dirty="0" sz="1100" spc="-22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endParaRPr sz="1100">
              <a:latin typeface="Garamond"/>
              <a:cs typeface="Garamond"/>
            </a:endParaRPr>
          </a:p>
          <a:p>
            <a:pPr algn="ctr" marL="2499995" indent="-268605">
              <a:lnSpc>
                <a:spcPct val="100000"/>
              </a:lnSpc>
              <a:spcBef>
                <a:spcPts val="500"/>
              </a:spcBef>
              <a:buClr>
                <a:srgbClr val="292425"/>
              </a:buClr>
              <a:buFont typeface="Garamond"/>
              <a:buAutoNum type="romanUcPeriod" startAt="4"/>
              <a:tabLst>
                <a:tab pos="276860" algn="l"/>
                <a:tab pos="2500630" algn="l"/>
              </a:tabLst>
            </a:pP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THREADS</a:t>
            </a:r>
            <a:endParaRPr sz="1100">
              <a:latin typeface="Garamond"/>
              <a:cs typeface="Garamond"/>
            </a:endParaRPr>
          </a:p>
          <a:p>
            <a:pPr marL="12700" marR="53975">
              <a:lnSpc>
                <a:spcPts val="1250"/>
              </a:lnSpc>
              <a:spcBef>
                <a:spcPts val="630"/>
              </a:spcBef>
              <a:tabLst>
                <a:tab pos="895350" algn="l"/>
                <a:tab pos="1942464" algn="l"/>
                <a:tab pos="2260600" algn="l"/>
                <a:tab pos="2360295" algn="l"/>
                <a:tab pos="2874010" algn="l"/>
                <a:tab pos="3377565" algn="l"/>
                <a:tab pos="4213860" algn="l"/>
                <a:tab pos="5103495" algn="l"/>
                <a:tab pos="5207000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Gall?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leaks?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Good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needed?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O-Ring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gland/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ks?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 spc="-9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e/desc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ibe: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	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eads?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	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y?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ected?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Gene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ance: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r>
              <a:rPr dirty="0" sz="1100" spc="-30" u="sng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endParaRPr sz="1100">
              <a:latin typeface="Garamond"/>
              <a:cs typeface="Garamond"/>
            </a:endParaRPr>
          </a:p>
          <a:p>
            <a:pPr algn="ctr" marL="2465070" indent="-218440">
              <a:lnSpc>
                <a:spcPct val="100000"/>
              </a:lnSpc>
              <a:spcBef>
                <a:spcPts val="500"/>
              </a:spcBef>
              <a:buClr>
                <a:srgbClr val="292425"/>
              </a:buClr>
              <a:buFont typeface="Garamond"/>
              <a:buAutoNum type="romanUcPeriod" startAt="5"/>
              <a:tabLst>
                <a:tab pos="226695" algn="l"/>
                <a:tab pos="2465705" algn="l"/>
              </a:tabLst>
            </a:pP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INTERIOR</a:t>
            </a:r>
            <a:endParaRPr sz="1100">
              <a:latin typeface="Garamond"/>
              <a:cs typeface="Garamond"/>
            </a:endParaRPr>
          </a:p>
          <a:p>
            <a:pPr marL="12700" marR="172720">
              <a:lnSpc>
                <a:spcPts val="1250"/>
              </a:lnSpc>
              <a:spcBef>
                <a:spcPts val="630"/>
              </a:spcBef>
              <a:tabLst>
                <a:tab pos="1727200" algn="l"/>
                <a:tab pos="2175510" algn="l"/>
                <a:tab pos="2947670" algn="l"/>
                <a:tab pos="3306445" algn="l"/>
                <a:tab pos="5080635" algn="l"/>
              </a:tabLst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Cleaning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ed?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ype?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ks/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ound?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-10" u="sng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osion?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ype?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e/depth/length: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		</a:t>
            </a:r>
            <a:r>
              <a:rPr dirty="0" sz="1100" spc="-35" u="sng">
                <a:solidFill>
                  <a:srgbClr val="292425"/>
                </a:solidFill>
                <a:latin typeface="Garamond"/>
                <a:cs typeface="Garamond"/>
              </a:rPr>
              <a:t>  </a:t>
            </a:r>
            <a:endParaRPr sz="1100">
              <a:latin typeface="Garamond"/>
              <a:cs typeface="Garamond"/>
            </a:endParaRPr>
          </a:p>
          <a:p>
            <a:pPr algn="ctr" marL="2163445" indent="-182245">
              <a:lnSpc>
                <a:spcPct val="100000"/>
              </a:lnSpc>
              <a:spcBef>
                <a:spcPts val="500"/>
              </a:spcBef>
              <a:buClr>
                <a:srgbClr val="292425"/>
              </a:buClr>
              <a:buFont typeface="Garamond"/>
              <a:buAutoNum type="romanUcPeriod" startAt="6"/>
              <a:tabLst>
                <a:tab pos="2164080" algn="l"/>
              </a:tabLst>
            </a:pP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12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TUS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5334000" algn="l"/>
              </a:tabLst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Accept/Repair/Condemn: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Explain: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endParaRPr sz="11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21590">
              <a:lnSpc>
                <a:spcPts val="1250"/>
              </a:lnSpc>
              <a:tabLst>
                <a:tab pos="3197225" algn="l"/>
                <a:tab pos="5334000" algn="l"/>
              </a:tabLst>
            </a:pP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w?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ks: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signatu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Location: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Date: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80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50" b="1">
                <a:solidFill>
                  <a:srgbClr val="FFFFFF"/>
                </a:solidFill>
                <a:latin typeface="Garamond"/>
                <a:cs typeface="Garamond"/>
              </a:rPr>
              <a:t>D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25710" y="8222828"/>
            <a:ext cx="5308600" cy="0"/>
          </a:xfrm>
          <a:custGeom>
            <a:avLst/>
            <a:gdLst/>
            <a:ahLst/>
            <a:cxnLst/>
            <a:rect l="l" t="t" r="r" b="b"/>
            <a:pathLst>
              <a:path w="5308600" h="0">
                <a:moveTo>
                  <a:pt x="0" y="0"/>
                </a:moveTo>
                <a:lnTo>
                  <a:pt x="5308600" y="0"/>
                </a:lnTo>
              </a:path>
            </a:pathLst>
          </a:custGeom>
          <a:ln w="6985">
            <a:solidFill>
              <a:srgbClr val="28232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1054701"/>
            <a:ext cx="5365750" cy="7978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4659">
              <a:lnSpc>
                <a:spcPct val="100000"/>
              </a:lnSpc>
            </a:pP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OWNER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95" b="1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60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endParaRPr sz="1400">
              <a:latin typeface="Garamond"/>
              <a:cs typeface="Garamond"/>
            </a:endParaRPr>
          </a:p>
          <a:p>
            <a:pPr marL="12700" marR="194945">
              <a:lnSpc>
                <a:spcPts val="1300"/>
              </a:lnSpc>
              <a:spcBef>
                <a:spcPts val="580"/>
              </a:spcBef>
            </a:pPr>
            <a:r>
              <a:rPr dirty="0" sz="1100" spc="-1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usin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win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sampl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modif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e-p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PS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othe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(se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APPENDICE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C).</a:t>
            </a:r>
            <a:endParaRPr sz="1100">
              <a:latin typeface="Garamond"/>
              <a:cs typeface="Garamond"/>
            </a:endParaRPr>
          </a:p>
          <a:p>
            <a:pPr marL="454659">
              <a:lnSpc>
                <a:spcPct val="100000"/>
              </a:lnSpc>
              <a:spcBef>
                <a:spcPts val="440"/>
              </a:spcBef>
            </a:pP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OWNER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95" b="1">
                <a:solidFill>
                  <a:srgbClr val="292425"/>
                </a:solidFill>
                <a:latin typeface="Garamond"/>
                <a:cs typeface="Garamond"/>
              </a:rPr>
              <a:t>RELEASE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60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FORM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100" spc="-150" b="1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85" b="1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 i="1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 b="1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45" b="1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lued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Owner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 i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 i="1">
                <a:solidFill>
                  <a:srgbClr val="292425"/>
                </a:solidFill>
                <a:latin typeface="Garamond"/>
                <a:cs typeface="Garamond"/>
              </a:rPr>
              <a:t>Customer:</a:t>
            </a:r>
            <a:endParaRPr sz="1100">
              <a:latin typeface="Garamond"/>
              <a:cs typeface="Garamond"/>
            </a:endParaRPr>
          </a:p>
          <a:p>
            <a:pPr marL="12700" marR="15875">
              <a:lnSpc>
                <a:spcPts val="1300"/>
              </a:lnSpc>
              <a:spcBef>
                <a:spcPts val="6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Thank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maintenance.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maintenance,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satis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12700" marR="15875">
              <a:lnSpc>
                <a:spcPts val="1300"/>
              </a:lnSpc>
              <a:spcBef>
                <a:spcPts val="600"/>
              </a:spcBef>
            </a:pP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assu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tinued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depends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inspected.</a:t>
            </a:r>
            <a:endParaRPr sz="1100">
              <a:latin typeface="Garamond"/>
              <a:cs typeface="Garamond"/>
            </a:endParaRPr>
          </a:p>
          <a:p>
            <a:pPr marL="12700" marR="62865">
              <a:lnSpc>
                <a:spcPts val="1300"/>
              </a:lnSpc>
              <a:spcBef>
                <a:spcPts val="600"/>
              </a:spcBef>
            </a:pP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whene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350°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accident,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llen,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hemical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leaking.</a:t>
            </a:r>
            <a:endParaRPr sz="1100">
              <a:latin typeface="Garamond"/>
              <a:cs typeface="Garamond"/>
            </a:endParaRPr>
          </a:p>
          <a:p>
            <a:pPr marL="12700" marR="6350">
              <a:lnSpc>
                <a:spcPts val="1300"/>
              </a:lnSpc>
              <a:spcBef>
                <a:spcPts val="640"/>
              </a:spcBef>
            </a:pP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months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tain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cases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hel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decid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tim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suspec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ience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needed.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continued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xists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continued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necessa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xplana-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signing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n-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futu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170815">
              <a:lnSpc>
                <a:spcPts val="1300"/>
              </a:lnSpc>
              <a:spcBef>
                <a:spcPts val="600"/>
              </a:spcBef>
              <a:tabLst>
                <a:tab pos="2143125" algn="l"/>
              </a:tabLst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esentati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number: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60"/>
              </a:lnSpc>
              <a:tabLst>
                <a:tab pos="2596515" algn="l"/>
              </a:tabLst>
            </a:pP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inspected.</a:t>
            </a:r>
            <a:endParaRPr sz="1100">
              <a:latin typeface="Garamond"/>
              <a:cs typeface="Garamond"/>
            </a:endParaRPr>
          </a:p>
          <a:p>
            <a:pPr marL="12700" marR="102235">
              <a:lnSpc>
                <a:spcPts val="1300"/>
              </a:lnSpc>
              <a:spcBef>
                <a:spcPts val="640"/>
              </a:spcBef>
            </a:pP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accepted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quality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b-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continued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ecei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demned.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condemne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etu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me.</a:t>
            </a:r>
            <a:endParaRPr sz="1100">
              <a:latin typeface="Garamond"/>
              <a:cs typeface="Garamond"/>
            </a:endParaRPr>
          </a:p>
          <a:p>
            <a:pPr marL="12700" marR="245745">
              <a:lnSpc>
                <a:spcPts val="1900"/>
              </a:lnSpc>
              <a:spcBef>
                <a:spcPts val="120"/>
              </a:spcBef>
              <a:tabLst>
                <a:tab pos="3997960" algn="l"/>
                <a:tab pos="5033010" algn="l"/>
                <a:tab pos="5111115" algn="l"/>
              </a:tabLst>
            </a:pP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esentati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e's)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Signatu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Date: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itnessed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ep.):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u="sng">
                <a:solidFill>
                  <a:srgbClr val="292425"/>
                </a:solidFill>
                <a:latin typeface="Garamond"/>
                <a:cs typeface="Garamond"/>
              </a:rPr>
              <a:t>			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77341" y="1699260"/>
            <a:ext cx="5503545" cy="7403465"/>
          </a:xfrm>
          <a:custGeom>
            <a:avLst/>
            <a:gdLst/>
            <a:ahLst/>
            <a:cxnLst/>
            <a:rect l="l" t="t" r="r" b="b"/>
            <a:pathLst>
              <a:path w="5503545" h="7403465">
                <a:moveTo>
                  <a:pt x="0" y="0"/>
                </a:moveTo>
                <a:lnTo>
                  <a:pt x="5503545" y="0"/>
                </a:lnTo>
                <a:lnTo>
                  <a:pt x="5503545" y="7403210"/>
                </a:lnTo>
                <a:lnTo>
                  <a:pt x="0" y="740321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858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80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229" b="1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1073751"/>
            <a:ext cx="5358765" cy="7051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835">
              <a:lnSpc>
                <a:spcPct val="100000"/>
              </a:lnSpc>
            </a:pPr>
            <a:r>
              <a:rPr dirty="0" sz="1400" spc="-105" b="1">
                <a:solidFill>
                  <a:srgbClr val="292425"/>
                </a:solidFill>
                <a:latin typeface="Garamond"/>
                <a:cs typeface="Garamond"/>
              </a:rPr>
              <a:t>FURTHER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110" b="1">
                <a:solidFill>
                  <a:srgbClr val="292425"/>
                </a:solidFill>
                <a:latin typeface="Garamond"/>
                <a:cs typeface="Garamond"/>
              </a:rPr>
              <a:t>REFERENCES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0" b="1">
                <a:solidFill>
                  <a:srgbClr val="292425"/>
                </a:solidFill>
                <a:latin typeface="Garamond"/>
                <a:cs typeface="Garamond"/>
              </a:rPr>
              <a:t>INFORM</a:t>
            </a:r>
            <a:r>
              <a:rPr dirty="0" sz="1400" spc="-13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-105" b="1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endParaRPr sz="14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580"/>
              </a:spcBef>
            </a:pP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documents.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amphlets: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eading.</a:t>
            </a:r>
            <a:endParaRPr sz="1100">
              <a:latin typeface="Garamond"/>
              <a:cs typeface="Garamond"/>
            </a:endParaRPr>
          </a:p>
          <a:p>
            <a:pPr marL="12700" marR="513715">
              <a:lnSpc>
                <a:spcPts val="1300"/>
              </a:lnSpc>
              <a:spcBef>
                <a:spcPts val="600"/>
              </a:spcBef>
            </a:pP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C-6.1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;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“Standa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12700" marR="201295">
              <a:lnSpc>
                <a:spcPts val="1300"/>
              </a:lnSpc>
              <a:spcBef>
                <a:spcPts val="600"/>
              </a:spcBef>
            </a:pP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;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“Guidelines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Requalification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iber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Rein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12700" marR="136461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Documents: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C-1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(Hyd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mation);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C-7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(Comp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mation)</a:t>
            </a:r>
            <a:endParaRPr sz="1100">
              <a:latin typeface="Garamond"/>
              <a:cs typeface="Garamond"/>
            </a:endParaRPr>
          </a:p>
          <a:p>
            <a:pPr marL="12700" marR="2326005">
              <a:lnSpc>
                <a:spcPts val="1900"/>
              </a:lnSpc>
              <a:spcBef>
                <a:spcPts val="12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Association,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Inc.: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1725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J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Davis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Hw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1004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13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Arlington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22202-4100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(703)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412-0900</a:t>
            </a:r>
            <a:endParaRPr sz="1100">
              <a:latin typeface="Garamond"/>
              <a:cs typeface="Garamond"/>
            </a:endParaRPr>
          </a:p>
          <a:p>
            <a:pPr marL="12700" marR="1351280">
              <a:lnSpc>
                <a:spcPts val="1300"/>
              </a:lnSpc>
              <a:spcBef>
                <a:spcPts val="6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49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Regulations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(CFR)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100-199,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(obtain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lications)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om:</a:t>
            </a:r>
            <a:endParaRPr sz="1100">
              <a:latin typeface="Garamond"/>
              <a:cs typeface="Garamond"/>
            </a:endParaRPr>
          </a:p>
          <a:p>
            <a:pPr marL="12700" marR="3308350">
              <a:lnSpc>
                <a:spcPts val="1300"/>
              </a:lnSpc>
              <a:spcBef>
                <a:spcPts val="600"/>
              </a:spcBef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.S.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Supe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intendent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Documents</a:t>
            </a:r>
            <a:endParaRPr sz="1100">
              <a:latin typeface="Garamond"/>
              <a:cs typeface="Garamond"/>
            </a:endParaRPr>
          </a:p>
          <a:p>
            <a:pPr marL="12700" marR="3412490">
              <a:lnSpc>
                <a:spcPts val="1300"/>
              </a:lnSpc>
            </a:pP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nmen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ashington,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DC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20402</a:t>
            </a:r>
            <a:endParaRPr sz="11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2931795">
              <a:lnSpc>
                <a:spcPts val="1300"/>
              </a:lnSpc>
              <a:spcBef>
                <a:spcPts val="635"/>
              </a:spcBef>
            </a:pP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0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u="sng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illiam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L.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High.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om: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50"/>
              </a:lnSpc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PSI,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Inc.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00"/>
              </a:lnSpc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6531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198th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St.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00"/>
              </a:lnSpc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Seattle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98155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</a:pP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(425)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486-2252</a:t>
            </a:r>
            <a:endParaRPr sz="1100">
              <a:latin typeface="Garamond"/>
              <a:cs typeface="Garamond"/>
            </a:endParaRPr>
          </a:p>
          <a:p>
            <a:pPr marL="12700" marR="3262629">
              <a:lnSpc>
                <a:spcPct val="143900"/>
              </a:lnSpc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Exemptions: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-E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7235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90"/>
              </a:lnSpc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-E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9894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00"/>
              </a:lnSpc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30">
                <a:solidFill>
                  <a:srgbClr val="292425"/>
                </a:solidFill>
                <a:latin typeface="Garamond"/>
                <a:cs typeface="Garamond"/>
              </a:rPr>
              <a:t>-E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10345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310"/>
              </a:lnSpc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om:</a:t>
            </a:r>
            <a:endParaRPr sz="1100">
              <a:latin typeface="Garamond"/>
              <a:cs typeface="Garamond"/>
            </a:endParaRPr>
          </a:p>
          <a:p>
            <a:pPr marL="12700" marR="2113280">
              <a:lnSpc>
                <a:spcPts val="1300"/>
              </a:lnSpc>
              <a:spcBef>
                <a:spcPts val="6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Associate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Administ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Haza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Resea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ojects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Administ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endParaRPr sz="1100">
              <a:latin typeface="Garamond"/>
              <a:cs typeface="Garamond"/>
            </a:endParaRPr>
          </a:p>
          <a:p>
            <a:pPr marL="12700" marR="3934460">
              <a:lnSpc>
                <a:spcPts val="1300"/>
              </a:lnSpc>
            </a:pP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ashington,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DC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20590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Attn.: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DHM-31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800" spc="-75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1800" spc="100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1800" spc="-100" b="1">
                <a:solidFill>
                  <a:srgbClr val="FFFFFF"/>
                </a:solidFill>
                <a:latin typeface="Garamond"/>
                <a:cs typeface="Garamond"/>
              </a:rPr>
              <a:t>F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486393" y="4672786"/>
            <a:ext cx="268605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3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400" spc="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intentional</a:t>
            </a:r>
            <a:r>
              <a:rPr dirty="0" sz="14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35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lank</a:t>
            </a:r>
            <a:endParaRPr sz="1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86" y="1113970"/>
            <a:ext cx="5370195" cy="7712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7364">
              <a:lnSpc>
                <a:spcPct val="100000"/>
              </a:lnSpc>
            </a:pPr>
            <a:r>
              <a:rPr dirty="0" sz="1400" spc="-40" b="1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400" spc="-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400" spc="25" b="1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TERMS</a:t>
            </a:r>
            <a:endParaRPr sz="1400">
              <a:latin typeface="Garamond"/>
              <a:cs typeface="Garamond"/>
            </a:endParaRPr>
          </a:p>
          <a:p>
            <a:pPr marL="12700" marR="396875">
              <a:lnSpc>
                <a:spcPts val="1300"/>
              </a:lnSpc>
              <a:spcBef>
                <a:spcPts val="58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defined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ibed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 marR="97790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abrasion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xp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conditio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typ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inding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slidin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gion.</a:t>
            </a:r>
            <a:endParaRPr sz="1100">
              <a:latin typeface="Garamond"/>
              <a:cs typeface="Garamond"/>
            </a:endParaRPr>
          </a:p>
          <a:p>
            <a:pPr marL="12700" marR="6350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110" b="1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alloys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actual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oduced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iet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calle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alloys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calle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6351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ludin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1987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Sinc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calle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6061.</a:t>
            </a:r>
            <a:endParaRPr sz="1100">
              <a:latin typeface="Garamond"/>
              <a:cs typeface="Garamond"/>
            </a:endParaRPr>
          </a:p>
          <a:p>
            <a:pPr marL="12700" marR="197485">
              <a:lnSpc>
                <a:spcPts val="1300"/>
              </a:lnSpc>
              <a:spcBef>
                <a:spcPts val="600"/>
              </a:spcBef>
            </a:pP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calculate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abrasion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y).</a:t>
            </a:r>
            <a:endParaRPr sz="1100">
              <a:latin typeface="Garamond"/>
              <a:cs typeface="Garamond"/>
            </a:endParaRPr>
          </a:p>
          <a:p>
            <a:pPr marL="12700" marR="316865">
              <a:lnSpc>
                <a:spcPts val="1300"/>
              </a:lnSpc>
              <a:spcBef>
                <a:spcPts val="60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base: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bottom,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opening.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igu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endParaRPr sz="1100">
              <a:latin typeface="Garamond"/>
              <a:cs typeface="Garamond"/>
            </a:endParaRPr>
          </a:p>
          <a:p>
            <a:pPr algn="just"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bow: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xhibiting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18.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peculia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un-smooth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“banana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12700" marR="67945">
              <a:lnSpc>
                <a:spcPts val="1300"/>
              </a:lnSpc>
              <a:spcBef>
                <a:spcPts val="600"/>
              </a:spcBef>
            </a:pP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Gene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elati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ficult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wide-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endParaRPr sz="1100">
              <a:latin typeface="Garamond"/>
              <a:cs typeface="Garamond"/>
            </a:endParaRPr>
          </a:p>
          <a:p>
            <a:pPr marL="12700" marR="114935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bulge: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otube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igu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10.</a:t>
            </a:r>
            <a:endParaRPr sz="1100">
              <a:latin typeface="Garamond"/>
              <a:cs typeface="Garamond"/>
            </a:endParaRPr>
          </a:p>
          <a:p>
            <a:pPr marL="12700" marR="55880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material: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applied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aluminum-lined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scope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emplo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itten,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ami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cylinder'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32080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condemn: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unfit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futu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indicates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9E.,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indi-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47955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peak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with-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ection).</a:t>
            </a:r>
            <a:endParaRPr sz="1100">
              <a:latin typeface="Garamond"/>
              <a:cs typeface="Garamond"/>
            </a:endParaRPr>
          </a:p>
          <a:p>
            <a:pPr marL="12700" marR="24130">
              <a:lnSpc>
                <a:spcPts val="1300"/>
              </a:lnSpc>
              <a:spcBef>
                <a:spcPts val="600"/>
              </a:spcBef>
            </a:pP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simple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xidation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hem-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icals,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salts,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oduce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galvanic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Coppe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stainless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significant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685419"/>
            <a:ext cx="5943600" cy="342900"/>
          </a:xfrm>
          <a:prstGeom prst="rect">
            <a:avLst/>
          </a:prstGeom>
          <a:solidFill>
            <a:srgbClr val="292425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80" b="1">
                <a:solidFill>
                  <a:srgbClr val="FFFFFF"/>
                </a:solidFill>
                <a:latin typeface="Garamond"/>
                <a:cs typeface="Garamond"/>
              </a:rPr>
              <a:t>APPENDIX</a:t>
            </a:r>
            <a:r>
              <a:rPr dirty="0" sz="2000" spc="114" b="1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dirty="0" sz="2000" spc="-30" b="1">
                <a:solidFill>
                  <a:srgbClr val="FFFFFF"/>
                </a:solidFill>
                <a:latin typeface="Garamond"/>
                <a:cs typeface="Garamond"/>
              </a:rPr>
              <a:t>G</a:t>
            </a:r>
            <a:endParaRPr sz="2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669377"/>
            <a:ext cx="5363210" cy="778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Mos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plate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(e.g.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omiu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kel)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14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platin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oken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incomplet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penet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odin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typ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ima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connectio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oughou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75260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stainless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instance,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aps,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bands,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uncoated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unp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gal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endParaRPr sz="1100">
              <a:latin typeface="Garamond"/>
              <a:cs typeface="Garamond"/>
            </a:endParaRPr>
          </a:p>
          <a:p>
            <a:pPr marL="12700" marR="19050">
              <a:lnSpc>
                <a:spcPts val="1300"/>
              </a:lnSpc>
              <a:spcBef>
                <a:spcPts val="64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white-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oughened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discolo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associated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i-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unaccept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cor-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function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oadsp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sion,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100">
              <a:latin typeface="Garamond"/>
              <a:cs typeface="Garamond"/>
            </a:endParaRPr>
          </a:p>
          <a:p>
            <a:pPr marL="12700" marR="19685" indent="-635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crack: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split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(usual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j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fis-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mitted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elop.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function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cracks.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dis-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cussion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composites,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delamination.</a:t>
            </a:r>
            <a:endParaRPr sz="1100">
              <a:latin typeface="Garamond"/>
              <a:cs typeface="Garamond"/>
            </a:endParaRPr>
          </a:p>
          <a:p>
            <a:pPr marL="12700" marR="24130">
              <a:lnSpc>
                <a:spcPts val="1300"/>
              </a:lnSpc>
              <a:spcBef>
                <a:spcPts val="600"/>
              </a:spcBef>
            </a:pP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eade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installin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(th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don'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installin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ooked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14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ooked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'cut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eading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tia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additio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hine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visua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eade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endParaRPr sz="1100">
              <a:latin typeface="Garamond"/>
              <a:cs typeface="Garamond"/>
            </a:endParaRPr>
          </a:p>
          <a:p>
            <a:pPr marL="12700" marR="22225">
              <a:lnSpc>
                <a:spcPts val="1300"/>
              </a:lnSpc>
              <a:spcBef>
                <a:spcPts val="600"/>
              </a:spcBef>
            </a:pP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own: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dome-shaped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distance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begins.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hoop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tole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wn/dom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bas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composite-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tole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endParaRPr sz="1100">
              <a:latin typeface="Garamond"/>
              <a:cs typeface="Garamond"/>
            </a:endParaRPr>
          </a:p>
          <a:p>
            <a:pPr marL="12700" marR="29845" indent="-635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cut: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incision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gash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associated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associated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composites,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object.</a:t>
            </a:r>
            <a:endParaRPr sz="1100">
              <a:latin typeface="Garamond"/>
              <a:cs typeface="Garamond"/>
            </a:endParaRPr>
          </a:p>
          <a:p>
            <a:pPr marL="12700" marR="2984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purpose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single-piec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tan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allo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mate-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composite/aluminu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contain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hig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sel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eathin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(SC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A)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tan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assem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doe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lud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hments.</a:t>
            </a:r>
            <a:endParaRPr sz="1100">
              <a:latin typeface="Garamond"/>
              <a:cs typeface="Garamond"/>
            </a:endParaRPr>
          </a:p>
          <a:p>
            <a:pPr marL="12700" marR="31750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gauge: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'dial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ail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enginee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supp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companies,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mounted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c)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becomes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'depth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e.'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thousandths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(0.001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0.025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mm),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elati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28.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675104"/>
            <a:ext cx="5366385" cy="8026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delamination: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ap/fiber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Closer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delamination,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sepa-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ands.</a:t>
            </a:r>
            <a:endParaRPr sz="1100">
              <a:latin typeface="Garamond"/>
              <a:cs typeface="Garamond"/>
            </a:endParaRPr>
          </a:p>
          <a:p>
            <a:pPr marL="12700" marR="29209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'f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osty'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esin-coated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esin-coated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guidelines.</a:t>
            </a:r>
            <a:endParaRPr sz="1100">
              <a:latin typeface="Garamond"/>
              <a:cs typeface="Garamond"/>
            </a:endParaRPr>
          </a:p>
          <a:p>
            <a:pPr marL="12700" marR="8572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dent: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object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manner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composites)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indentation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evi-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dented.</a:t>
            </a:r>
            <a:endParaRPr sz="1100">
              <a:latin typeface="Garamond"/>
              <a:cs typeface="Garamond"/>
            </a:endParaRPr>
          </a:p>
          <a:p>
            <a:pPr marL="12700" marR="157480">
              <a:lnSpc>
                <a:spcPts val="1300"/>
              </a:lnSpc>
              <a:spcBef>
                <a:spcPts val="600"/>
              </a:spcBef>
            </a:pP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sixteenth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tole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major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thus: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sixteenth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depth;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endParaRPr sz="1100">
              <a:latin typeface="Garamond"/>
              <a:cs typeface="Garamond"/>
            </a:endParaRPr>
          </a:p>
          <a:p>
            <a:pPr marL="12700" marR="12065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confusing.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'angle'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potential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eli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thus,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angle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n).</a:t>
            </a:r>
            <a:endParaRPr sz="1100">
              <a:latin typeface="Garamond"/>
              <a:cs typeface="Garamond"/>
            </a:endParaRPr>
          </a:p>
          <a:p>
            <a:pPr marL="12700" marR="27940">
              <a:lnSpc>
                <a:spcPts val="1300"/>
              </a:lnSpc>
              <a:spcBef>
                <a:spcPts val="60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delaminatio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anothe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'f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osty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opaque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condem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upo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sectio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4A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aluminum-line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evidenc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lookin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opening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Sectio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6B.</a:t>
            </a:r>
            <a:endParaRPr sz="1100">
              <a:latin typeface="Garamond"/>
              <a:cs typeface="Garamond"/>
            </a:endParaRPr>
          </a:p>
          <a:p>
            <a:pPr marL="12700" marR="65405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digs: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associated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object,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leaving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e-like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cut.</a:t>
            </a:r>
            <a:endParaRPr sz="1100">
              <a:latin typeface="Garamond"/>
              <a:cs typeface="Garamond"/>
            </a:endParaRPr>
          </a:p>
          <a:p>
            <a:pPr marL="12700" marR="86995">
              <a:lnSpc>
                <a:spcPts val="1300"/>
              </a:lnSpc>
              <a:spcBef>
                <a:spcPts val="600"/>
              </a:spcBef>
            </a:pP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DO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Ame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ica.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document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similar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egu-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handling,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tification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filling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APPENDI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48895">
              <a:lnSpc>
                <a:spcPts val="1300"/>
              </a:lnSpc>
              <a:spcBef>
                <a:spcPts val="600"/>
              </a:spcBef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exemption: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issues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cylinder(s)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handle.</a:t>
            </a:r>
            <a:endParaRPr sz="1100">
              <a:latin typeface="Garamond"/>
              <a:cs typeface="Garamond"/>
            </a:endParaRPr>
          </a:p>
          <a:p>
            <a:pPr marL="12700" marR="357505">
              <a:lnSpc>
                <a:spcPts val="1300"/>
              </a:lnSpc>
              <a:spcBef>
                <a:spcPts val="60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face: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topmost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installed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5.</a:t>
            </a:r>
            <a:endParaRPr sz="1100">
              <a:latin typeface="Garamond"/>
              <a:cs typeface="Garamond"/>
            </a:endParaRPr>
          </a:p>
          <a:p>
            <a:pPr algn="just" marL="12700" marR="2476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fold: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manner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visu-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usu-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8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15.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58" y="675104"/>
            <a:ext cx="5371465" cy="8356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1594">
              <a:lnSpc>
                <a:spcPts val="1300"/>
              </a:lnSpc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Fo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The: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inspec-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esults,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inspector's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findings.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xample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actical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maintain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(elect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dco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y)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89865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full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continuous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(36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°)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disto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endParaRPr sz="1100">
              <a:latin typeface="Garamond"/>
              <a:cs typeface="Garamond"/>
            </a:endParaRPr>
          </a:p>
          <a:p>
            <a:pPr marL="12700" marR="240665">
              <a:lnSpc>
                <a:spcPts val="1300"/>
              </a:lnSpc>
              <a:spcBef>
                <a:spcPts val="600"/>
              </a:spcBef>
            </a:pP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gall: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small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Gall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located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gall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detailed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  <a:p>
            <a:pPr marL="12700" marR="87630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galvanic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elect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met-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onment.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elect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copper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copper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alloys,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stainless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steel.</a:t>
            </a:r>
            <a:endParaRPr sz="1100">
              <a:latin typeface="Garamond"/>
              <a:cs typeface="Garamond"/>
            </a:endParaRPr>
          </a:p>
          <a:p>
            <a:pPr marL="12700" marR="170815">
              <a:lnSpc>
                <a:spcPts val="1300"/>
              </a:lnSpc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kel).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uncoated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aps,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bands,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uncoated/unp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endParaRPr sz="1100">
              <a:latin typeface="Garamond"/>
              <a:cs typeface="Garamond"/>
            </a:endParaRPr>
          </a:p>
          <a:p>
            <a:pPr marL="12700" marR="36830">
              <a:lnSpc>
                <a:spcPts val="1300"/>
              </a:lnSpc>
              <a:spcBef>
                <a:spcPts val="600"/>
              </a:spcBef>
            </a:pP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gouge</a:t>
            </a:r>
            <a:r>
              <a:rPr dirty="0" sz="1100" spc="1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associate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los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shar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object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leavin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oug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2.</a:t>
            </a:r>
            <a:endParaRPr sz="1100">
              <a:latin typeface="Garamond"/>
              <a:cs typeface="Garamond"/>
            </a:endParaRPr>
          </a:p>
          <a:p>
            <a:pPr marL="12700" marR="46990">
              <a:lnSpc>
                <a:spcPts val="1300"/>
              </a:lnSpc>
              <a:spcBef>
                <a:spcPts val="600"/>
              </a:spcBef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gove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nment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specification: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nment's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usual-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“D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-3AL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“D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-E9894”.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 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labels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markings.</a:t>
            </a:r>
            <a:endParaRPr sz="1100">
              <a:latin typeface="Garamond"/>
              <a:cs typeface="Garamond"/>
            </a:endParaRPr>
          </a:p>
          <a:p>
            <a:pPr marL="12700" marR="188595">
              <a:lnSpc>
                <a:spcPts val="1300"/>
              </a:lnSpc>
              <a:spcBef>
                <a:spcPts val="600"/>
              </a:spcBef>
            </a:pP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nment's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emp-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equency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exemption.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fects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Metals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on/steel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elding,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soft.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unattended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xposed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35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°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unsa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condemned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all-metal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unattended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265°F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(130°C)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350°F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(175°C)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occasional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steam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leaning)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paint,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20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13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additional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  <a:p>
            <a:pPr marL="12700" marR="107950">
              <a:lnSpc>
                <a:spcPts val="1300"/>
              </a:lnSpc>
              <a:spcBef>
                <a:spcPts val="600"/>
              </a:spcBef>
            </a:pP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heavy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service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conditions: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fille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toppe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eek.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Also,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occur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slight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4).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" marR="190500">
              <a:lnSpc>
                <a:spcPts val="1300"/>
              </a:lnSpc>
              <a:spcBef>
                <a:spcPts val="600"/>
              </a:spcBef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hoop-wrapped: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taine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5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unw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-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85090">
              <a:lnSpc>
                <a:spcPts val="1300"/>
              </a:lnSpc>
              <a:spcBef>
                <a:spcPts val="600"/>
              </a:spcBef>
            </a:pP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test: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ja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ket.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.S.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(D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86" y="669377"/>
            <a:ext cx="5339080" cy="803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8260">
              <a:lnSpc>
                <a:spcPts val="1300"/>
              </a:lnSpc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Resea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ams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Administ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Similar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x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emption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compos-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2700">
              <a:lnSpc>
                <a:spcPts val="1300"/>
              </a:lnSpc>
              <a:spcBef>
                <a:spcPts val="600"/>
              </a:spcBef>
            </a:pP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date: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consisting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month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test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Exemptions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(usual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6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83820">
              <a:lnSpc>
                <a:spcPts val="1300"/>
              </a:lnSpc>
              <a:spcBef>
                <a:spcPts val="600"/>
              </a:spcBef>
            </a:pP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impe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fection: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eas).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to: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missing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losses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ks).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discussed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estimated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delamination,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22.</a:t>
            </a:r>
            <a:endParaRPr sz="1100">
              <a:latin typeface="Garamond"/>
              <a:cs typeface="Garamond"/>
            </a:endParaRPr>
          </a:p>
          <a:p>
            <a:pPr marL="12700" marR="238125">
              <a:lnSpc>
                <a:spcPts val="1300"/>
              </a:lnSpc>
              <a:spcBef>
                <a:spcPts val="64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isolated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12.</a:t>
            </a:r>
            <a:endParaRPr sz="1100">
              <a:latin typeface="Garamond"/>
              <a:cs typeface="Garamond"/>
            </a:endParaRPr>
          </a:p>
          <a:p>
            <a:pPr marL="12700" marR="13335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labels: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'ma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ked'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marking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instead,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beled.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xception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ma-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int-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sealed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hoop-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esin-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disturbed,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becomes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illegi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supplier's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name,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obscu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illegi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until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100">
              <a:latin typeface="Garamond"/>
              <a:cs typeface="Garamond"/>
            </a:endParaRPr>
          </a:p>
          <a:p>
            <a:pPr marL="12700" marR="12700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75" b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damage: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heme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mate-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minor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suit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endParaRPr sz="1100">
              <a:latin typeface="Garamond"/>
              <a:cs typeface="Garamond"/>
            </a:endParaRPr>
          </a:p>
          <a:p>
            <a:pPr marL="12700" marR="51435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damage: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heme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mate-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o-pa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tempe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xy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(cuts,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0.005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(0.13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deep,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(25.4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length,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depths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ABLE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damage: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heme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xceeds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86" y="675104"/>
            <a:ext cx="5372735" cy="787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4290">
              <a:lnSpc>
                <a:spcPts val="1300"/>
              </a:lnSpc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distance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single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called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tou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boot,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moistu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gainst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imental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demning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endParaRPr sz="1100">
              <a:latin typeface="Garamond"/>
              <a:cs typeface="Garamond"/>
            </a:endParaRPr>
          </a:p>
          <a:p>
            <a:pPr marL="12700" marR="34290">
              <a:lnSpc>
                <a:spcPts val="1300"/>
              </a:lnSpc>
              <a:spcBef>
                <a:spcPts val="600"/>
              </a:spcBef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liner: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simp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thought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24130">
              <a:lnSpc>
                <a:spcPts val="13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 marR="22860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markings: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lette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symbol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stampe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int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tested,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[in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psig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both],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num-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(Lux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ostatic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date(s)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dome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embedded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labels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2065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loss: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buse.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(aluminum)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easons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time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FRE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Q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UENCY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1D)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unaccept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occur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wne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(with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ood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intention)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activities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eatments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esult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ficient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2.</a:t>
            </a:r>
            <a:endParaRPr sz="1100">
              <a:latin typeface="Garamond"/>
              <a:cs typeface="Garamond"/>
            </a:endParaRPr>
          </a:p>
          <a:p>
            <a:pPr algn="just" marL="12700" marR="19685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esin,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delamination,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'loss'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eakening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leaks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25.</a:t>
            </a:r>
            <a:endParaRPr sz="1100">
              <a:latin typeface="Garamond"/>
              <a:cs typeface="Garamond"/>
            </a:endParaRPr>
          </a:p>
          <a:p>
            <a:pPr marL="12700" marR="15240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alloys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calle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alloys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alloy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stee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alu-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minu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Gene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conside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'aluminu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alloy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majo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meta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110" b="1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alloys.</a:t>
            </a:r>
            <a:endParaRPr sz="1100">
              <a:latin typeface="Garamond"/>
              <a:cs typeface="Garamond"/>
            </a:endParaRPr>
          </a:p>
          <a:p>
            <a:pPr marL="12700" marR="6985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distortions: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olds,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misshaped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devi-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distortions.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3,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14,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fold,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impe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fection,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valley.</a:t>
            </a:r>
            <a:endParaRPr sz="1100">
              <a:latin typeface="Garamond"/>
              <a:cs typeface="Garamond"/>
            </a:endParaRPr>
          </a:p>
          <a:p>
            <a:pPr marL="12700" marR="201930">
              <a:lnSpc>
                <a:spcPts val="1300"/>
              </a:lnSpc>
              <a:spcBef>
                <a:spcPts val="600"/>
              </a:spcBef>
            </a:pPr>
            <a:r>
              <a:rPr dirty="0" sz="1100" spc="-105" b="1">
                <a:solidFill>
                  <a:srgbClr val="292425"/>
                </a:solidFill>
                <a:latin typeface="Garamond"/>
                <a:cs typeface="Garamond"/>
              </a:rPr>
              <a:t>ND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Non-dest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ucti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test(ing).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qui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esent—e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see.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6155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96516" y="685291"/>
            <a:ext cx="5369560" cy="3238500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0160">
              <a:lnSpc>
                <a:spcPct val="100000"/>
              </a:lnSpc>
            </a:pPr>
            <a:r>
              <a:rPr dirty="0" sz="1400" spc="-85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400" spc="-65" b="1">
                <a:solidFill>
                  <a:srgbClr val="292425"/>
                </a:solidFill>
                <a:latin typeface="Garamond"/>
                <a:cs typeface="Garamond"/>
              </a:rPr>
              <a:t>ARNINGS:</a:t>
            </a:r>
            <a:endParaRPr sz="1400">
              <a:latin typeface="Garamond"/>
              <a:cs typeface="Garamond"/>
            </a:endParaRPr>
          </a:p>
          <a:p>
            <a:pPr marL="123825" marR="4445" indent="-114300">
              <a:lnSpc>
                <a:spcPts val="1300"/>
              </a:lnSpc>
              <a:spcBef>
                <a:spcPts val="580"/>
              </a:spcBef>
              <a:buClr>
                <a:srgbClr val="292425"/>
              </a:buClr>
              <a:buFont typeface="Garamond"/>
              <a:buChar char="•"/>
              <a:tabLst>
                <a:tab pos="124460" algn="l"/>
              </a:tabLst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Befo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using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first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time,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become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familiar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sections,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including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NOTES,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APPENDICES,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PHO-</a:t>
            </a:r>
            <a:r>
              <a:rPr dirty="0" sz="1100" spc="-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TOS.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part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unclea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befo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first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Remembe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ecommends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ofessional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training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anyone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visually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cylinders.</a:t>
            </a:r>
            <a:endParaRPr sz="1100">
              <a:latin typeface="Garamond"/>
              <a:cs typeface="Garamond"/>
            </a:endParaRPr>
          </a:p>
          <a:p>
            <a:pPr marL="123825" marR="9652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4460" algn="l"/>
              </a:tabLst>
            </a:pP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only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applies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high-p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-1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14" b="1">
                <a:solidFill>
                  <a:srgbClr val="292425"/>
                </a:solidFill>
                <a:latin typeface="Garamond"/>
                <a:cs typeface="Garamond"/>
              </a:rPr>
              <a:t>1988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onwa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ds.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intended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cylinder;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5" b="1">
                <a:solidFill>
                  <a:srgbClr val="292425"/>
                </a:solidFill>
                <a:latin typeface="Garamond"/>
                <a:cs typeface="Garamond"/>
              </a:rPr>
              <a:t>nor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inspecting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cylinders,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valves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oduced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by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another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manufac-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elevant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manufactu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materials.</a:t>
            </a:r>
            <a:endParaRPr sz="1100">
              <a:latin typeface="Garamond"/>
              <a:cs typeface="Garamond"/>
            </a:endParaRPr>
          </a:p>
          <a:p>
            <a:pPr algn="just" marL="123825" marR="3048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4460" algn="l"/>
              </a:tabLst>
            </a:pP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only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applies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high-p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filled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‘no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mal’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envi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onment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(f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osive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atmosphe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envi-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onments).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applications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oduct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usage,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please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3825" marR="2730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39700" algn="l"/>
              </a:tabLst>
            </a:pPr>
            <a:r>
              <a:rPr dirty="0" sz="1100" spc="-14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eliminate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risk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serious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injury,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never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fill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cylin-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pu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oxygen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oxygen-enriched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mixtu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 b="1">
                <a:solidFill>
                  <a:srgbClr val="292425"/>
                </a:solidFill>
                <a:latin typeface="Garamond"/>
                <a:cs typeface="Garamond"/>
              </a:rPr>
              <a:t>gas.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0" b="1">
                <a:solidFill>
                  <a:srgbClr val="292425"/>
                </a:solidFill>
                <a:latin typeface="Garamond"/>
                <a:cs typeface="Garamond"/>
              </a:rPr>
              <a:t>NOTE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additional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info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0200" y="3972496"/>
            <a:ext cx="5353685" cy="735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-80" b="1">
                <a:latin typeface="Garamond"/>
                <a:cs typeface="Garamond"/>
              </a:rPr>
              <a:t>NOTE:</a:t>
            </a:r>
            <a:r>
              <a:rPr dirty="0" sz="1100" spc="-80" b="1">
                <a:latin typeface="Garamond"/>
                <a:cs typeface="Garamond"/>
              </a:rPr>
              <a:t> </a:t>
            </a:r>
            <a:r>
              <a:rPr dirty="0" sz="1100" spc="125" b="1">
                <a:latin typeface="Garamond"/>
                <a:cs typeface="Garamond"/>
              </a:rPr>
              <a:t> </a:t>
            </a:r>
            <a:r>
              <a:rPr dirty="0" sz="1100" spc="25" b="1">
                <a:latin typeface="Garamond"/>
                <a:cs typeface="Garamond"/>
              </a:rPr>
              <a:t>This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30" b="1">
                <a:latin typeface="Garamond"/>
                <a:cs typeface="Garamond"/>
              </a:rPr>
              <a:t>Guide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5" b="1">
                <a:latin typeface="Garamond"/>
                <a:cs typeface="Garamond"/>
              </a:rPr>
              <a:t>includes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0" b="1">
                <a:latin typeface="Garamond"/>
                <a:cs typeface="Garamond"/>
              </a:rPr>
              <a:t>the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0" b="1">
                <a:latin typeface="Garamond"/>
                <a:cs typeface="Garamond"/>
              </a:rPr>
              <a:t>inspection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130" b="1">
                <a:latin typeface="Garamond"/>
                <a:cs typeface="Garamond"/>
              </a:rPr>
              <a:t>p</a:t>
            </a:r>
            <a:r>
              <a:rPr dirty="0" sz="1100" spc="95" b="1">
                <a:latin typeface="Garamond"/>
                <a:cs typeface="Garamond"/>
              </a:rPr>
              <a:t>r</a:t>
            </a:r>
            <a:r>
              <a:rPr dirty="0" sz="1100" spc="65" b="1">
                <a:latin typeface="Garamond"/>
                <a:cs typeface="Garamond"/>
              </a:rPr>
              <a:t>ocedu</a:t>
            </a:r>
            <a:r>
              <a:rPr dirty="0" sz="1100" spc="55" b="1">
                <a:latin typeface="Garamond"/>
                <a:cs typeface="Garamond"/>
              </a:rPr>
              <a:t>r</a:t>
            </a:r>
            <a:r>
              <a:rPr dirty="0" sz="1100" spc="45" b="1">
                <a:latin typeface="Garamond"/>
                <a:cs typeface="Garamond"/>
              </a:rPr>
              <a:t>es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85" b="1">
                <a:latin typeface="Garamond"/>
                <a:cs typeface="Garamond"/>
              </a:rPr>
              <a:t>for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0" b="1">
                <a:latin typeface="Garamond"/>
                <a:cs typeface="Garamond"/>
              </a:rPr>
              <a:t>short-duration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70" b="1">
                <a:latin typeface="Garamond"/>
                <a:cs typeface="Garamond"/>
              </a:rPr>
              <a:t>(5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5" b="1">
                <a:latin typeface="Garamond"/>
                <a:cs typeface="Garamond"/>
              </a:rPr>
              <a:t>and</a:t>
            </a:r>
            <a:r>
              <a:rPr dirty="0" sz="1100" spc="30" b="1">
                <a:latin typeface="Garamond"/>
                <a:cs typeface="Garamond"/>
              </a:rPr>
              <a:t> </a:t>
            </a:r>
            <a:r>
              <a:rPr dirty="0" sz="1100" spc="135" b="1">
                <a:latin typeface="Garamond"/>
                <a:cs typeface="Garamond"/>
              </a:rPr>
              <a:t>10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0" b="1">
                <a:latin typeface="Garamond"/>
                <a:cs typeface="Garamond"/>
              </a:rPr>
              <a:t>minute)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5" b="1">
                <a:latin typeface="Garamond"/>
                <a:cs typeface="Garamond"/>
              </a:rPr>
              <a:t>air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70" b="1">
                <a:latin typeface="Garamond"/>
                <a:cs typeface="Garamond"/>
              </a:rPr>
              <a:t>cylinders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45" b="1">
                <a:latin typeface="Garamond"/>
                <a:cs typeface="Garamond"/>
              </a:rPr>
              <a:t>used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85" b="1">
                <a:latin typeface="Garamond"/>
                <a:cs typeface="Garamond"/>
              </a:rPr>
              <a:t>for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90" b="1">
                <a:latin typeface="Garamond"/>
                <a:cs typeface="Garamond"/>
              </a:rPr>
              <a:t>eme</a:t>
            </a:r>
            <a:r>
              <a:rPr dirty="0" sz="1100" spc="60" b="1">
                <a:latin typeface="Garamond"/>
                <a:cs typeface="Garamond"/>
              </a:rPr>
              <a:t>r</a:t>
            </a:r>
            <a:r>
              <a:rPr dirty="0" sz="1100" spc="60" b="1">
                <a:latin typeface="Garamond"/>
                <a:cs typeface="Garamond"/>
              </a:rPr>
              <a:t>gency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0" b="1">
                <a:latin typeface="Garamond"/>
                <a:cs typeface="Garamond"/>
              </a:rPr>
              <a:t>escape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5" b="1">
                <a:latin typeface="Garamond"/>
                <a:cs typeface="Garamond"/>
              </a:rPr>
              <a:t>and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5" b="1">
                <a:latin typeface="Garamond"/>
                <a:cs typeface="Garamond"/>
              </a:rPr>
              <a:t>limited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130" b="1">
                <a:latin typeface="Garamond"/>
                <a:cs typeface="Garamond"/>
              </a:rPr>
              <a:t>r</a:t>
            </a:r>
            <a:r>
              <a:rPr dirty="0" sz="1100" spc="55" b="1">
                <a:latin typeface="Garamond"/>
                <a:cs typeface="Garamond"/>
              </a:rPr>
              <a:t>eliance</a:t>
            </a:r>
            <a:r>
              <a:rPr dirty="0" sz="1100" spc="55" b="1">
                <a:latin typeface="Garamond"/>
                <a:cs typeface="Garamond"/>
              </a:rPr>
              <a:t> although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75" b="1">
                <a:latin typeface="Garamond"/>
                <a:cs typeface="Garamond"/>
              </a:rPr>
              <a:t>not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5" b="1">
                <a:latin typeface="Garamond"/>
                <a:cs typeface="Garamond"/>
              </a:rPr>
              <a:t>specifically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130" b="1">
                <a:latin typeface="Garamond"/>
                <a:cs typeface="Garamond"/>
              </a:rPr>
              <a:t>r</a:t>
            </a:r>
            <a:r>
              <a:rPr dirty="0" sz="1100" spc="85" b="1">
                <a:latin typeface="Garamond"/>
                <a:cs typeface="Garamond"/>
              </a:rPr>
              <a:t>efer</a:t>
            </a:r>
            <a:r>
              <a:rPr dirty="0" sz="1100" spc="90" b="1">
                <a:latin typeface="Garamond"/>
                <a:cs typeface="Garamond"/>
              </a:rPr>
              <a:t>r</a:t>
            </a:r>
            <a:r>
              <a:rPr dirty="0" sz="1100" spc="50" b="1">
                <a:latin typeface="Garamond"/>
                <a:cs typeface="Garamond"/>
              </a:rPr>
              <a:t>ed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5" b="1">
                <a:latin typeface="Garamond"/>
                <a:cs typeface="Garamond"/>
              </a:rPr>
              <a:t>to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75" b="1">
                <a:latin typeface="Garamond"/>
                <a:cs typeface="Garamond"/>
              </a:rPr>
              <a:t>in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60" b="1">
                <a:latin typeface="Garamond"/>
                <a:cs typeface="Garamond"/>
              </a:rPr>
              <a:t>the</a:t>
            </a:r>
            <a:r>
              <a:rPr dirty="0" sz="1100" spc="60" b="1">
                <a:latin typeface="Garamond"/>
                <a:cs typeface="Garamond"/>
              </a:rPr>
              <a:t> </a:t>
            </a:r>
            <a:r>
              <a:rPr dirty="0" sz="1100" spc="50" b="1">
                <a:latin typeface="Garamond"/>
                <a:cs typeface="Garamond"/>
              </a:rPr>
              <a:t>text.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mation.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9819" y="4761357"/>
            <a:ext cx="5363845" cy="1677035"/>
          </a:xfrm>
          <a:prstGeom prst="rect">
            <a:avLst/>
          </a:prstGeom>
          <a:ln w="12700">
            <a:solidFill>
              <a:srgbClr val="29242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9525">
              <a:lnSpc>
                <a:spcPct val="100000"/>
              </a:lnSpc>
            </a:pPr>
            <a:r>
              <a:rPr dirty="0" sz="1400" spc="-70" b="1">
                <a:solidFill>
                  <a:srgbClr val="292425"/>
                </a:solidFill>
                <a:latin typeface="Garamond"/>
                <a:cs typeface="Garamond"/>
              </a:rPr>
              <a:t>IMPOR</a:t>
            </a:r>
            <a:r>
              <a:rPr dirty="0" sz="1400" spc="-15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400" spc="-105" b="1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endParaRPr sz="1400">
              <a:latin typeface="Garamond"/>
              <a:cs typeface="Garamond"/>
            </a:endParaRPr>
          </a:p>
          <a:p>
            <a:pPr marL="234950" marR="47625">
              <a:lnSpc>
                <a:spcPts val="1300"/>
              </a:lnSpc>
              <a:spcBef>
                <a:spcPts val="580"/>
              </a:spcBef>
            </a:pP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Re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TES,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APPENDICES,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xt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lette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ws:</a:t>
            </a:r>
            <a:endParaRPr sz="1100">
              <a:latin typeface="Garamond"/>
              <a:cs typeface="Garamond"/>
            </a:endParaRPr>
          </a:p>
          <a:p>
            <a:pPr marL="234950" marR="394335">
              <a:lnSpc>
                <a:spcPts val="1900"/>
              </a:lnSpc>
              <a:spcBef>
                <a:spcPts val="120"/>
              </a:spcBef>
            </a:pP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TES: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alone,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baseline="35353" sz="825" spc="44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(i.e.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7)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APPENDICES: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letter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alone,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-6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(i.e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G)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FIGURES: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-7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4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(i.e.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4)</a:t>
            </a:r>
            <a:endParaRPr sz="1100">
              <a:latin typeface="Garamond"/>
              <a:cs typeface="Garamond"/>
            </a:endParaRPr>
          </a:p>
          <a:p>
            <a:pPr marL="234950">
              <a:lnSpc>
                <a:spcPct val="100000"/>
              </a:lnSpc>
              <a:spcBef>
                <a:spcPts val="420"/>
              </a:spcBef>
            </a:pP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OS: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numbe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15">
                <a:solidFill>
                  <a:srgbClr val="292425"/>
                </a:solidFill>
                <a:latin typeface="Garamond"/>
                <a:cs typeface="Garamond"/>
              </a:rPr>
              <a:t>P1</a:t>
            </a:r>
            <a:r>
              <a:rPr dirty="0" baseline="35353" sz="825" spc="22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   </a:t>
            </a:r>
            <a:r>
              <a:rPr dirty="0" baseline="35353" sz="825" spc="-7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(i.e.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14)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86" y="675104"/>
            <a:ext cx="5369560" cy="7874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5095">
              <a:lnSpc>
                <a:spcPts val="1300"/>
              </a:lnSpc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neck: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endParaRPr sz="1100">
              <a:latin typeface="Garamond"/>
              <a:cs typeface="Garamond"/>
            </a:endParaRPr>
          </a:p>
          <a:p>
            <a:pPr marL="12700" marR="12065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nec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ring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723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450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psi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stee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'ne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ein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engthens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desig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desig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ofitted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desig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unles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Contac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withou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ing.</a:t>
            </a:r>
            <a:endParaRPr sz="1100">
              <a:latin typeface="Garamond"/>
              <a:cs typeface="Garamond"/>
            </a:endParaRPr>
          </a:p>
          <a:p>
            <a:pPr marL="12700" marR="94615">
              <a:lnSpc>
                <a:spcPts val="1300"/>
              </a:lnSpc>
              <a:spcBef>
                <a:spcPts val="600"/>
              </a:spcBef>
            </a:pPr>
            <a:r>
              <a:rPr dirty="0" sz="1100" spc="120" b="1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service: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con-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handled,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maintained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guidelines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100">
              <a:latin typeface="Garamond"/>
              <a:cs typeface="Garamond"/>
            </a:endParaRPr>
          </a:p>
          <a:p>
            <a:pPr marL="12700" marR="35560">
              <a:lnSpc>
                <a:spcPts val="1300"/>
              </a:lnSpc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subject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fills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eek),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subject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like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occur).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months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18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months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less.</a:t>
            </a:r>
            <a:endParaRPr sz="1100">
              <a:latin typeface="Garamond"/>
              <a:cs typeface="Garamond"/>
            </a:endParaRPr>
          </a:p>
          <a:p>
            <a:pPr marL="12700" marR="41275">
              <a:lnSpc>
                <a:spcPts val="1300"/>
              </a:lnSpc>
              <a:spcBef>
                <a:spcPts val="600"/>
              </a:spcBef>
            </a:pP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ring: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gasket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placed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air-tight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installation.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ecommend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eplaced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whene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sug-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eplacement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installation.</a:t>
            </a:r>
            <a:endParaRPr sz="1100">
              <a:latin typeface="Garamond"/>
              <a:cs typeface="Garamond"/>
            </a:endParaRPr>
          </a:p>
          <a:p>
            <a:pPr marL="12700" marR="36830">
              <a:lnSpc>
                <a:spcPts val="1300"/>
              </a:lnSpc>
              <a:spcBef>
                <a:spcPts val="600"/>
              </a:spcBef>
            </a:pP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ring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gland: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minu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Als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“seat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essio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just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fits.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installation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squeezes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gainst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O-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gland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endParaRPr sz="1100">
              <a:latin typeface="Garamond"/>
              <a:cs typeface="Garamond"/>
            </a:endParaRPr>
          </a:p>
          <a:p>
            <a:pPr marL="12700" marR="26034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ganization: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supe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emer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incident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sonnel.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Examples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fi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tments,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police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tments,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escue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squads,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HAZM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teams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(su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haza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acilities,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acilities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confined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spaces,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keep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esponse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teams.</a:t>
            </a:r>
            <a:endParaRPr sz="1100">
              <a:latin typeface="Garamond"/>
              <a:cs typeface="Garamond"/>
            </a:endParaRPr>
          </a:p>
          <a:p>
            <a:pPr marL="12700" marR="89535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pit: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hole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cavity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(metal),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hemicals,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object.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aight.'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possibilities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types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paths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outlined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9.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identical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shape,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pit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idea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shape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ofile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estimating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ticular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imenta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shap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ima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conce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sinc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pit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tai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ende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unsa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12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FIGUR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maintenanc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endParaRPr sz="1100">
              <a:latin typeface="Garamond"/>
              <a:cs typeface="Garamond"/>
            </a:endParaRPr>
          </a:p>
          <a:p>
            <a:pPr marL="12700" marR="53975">
              <a:lnSpc>
                <a:spcPts val="1300"/>
              </a:lnSpc>
              <a:spcBef>
                <a:spcPts val="60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psig: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ameter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pounds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squa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“psi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“pound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squa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since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gau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ym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“psig”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itten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“p.s.i.g.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‘gau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e’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standa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atmosphe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14.7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psi.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86" y="675104"/>
            <a:ext cx="5363210" cy="79508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165">
              <a:lnSpc>
                <a:spcPts val="1300"/>
              </a:lnSpc>
            </a:pP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epair: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13.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epair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complete,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ostatical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ope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ating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Repai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etest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them,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acco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F).</a:t>
            </a:r>
            <a:endParaRPr sz="1100">
              <a:latin typeface="Garamond"/>
              <a:cs typeface="Garamond"/>
            </a:endParaRPr>
          </a:p>
          <a:p>
            <a:pPr marL="12700" marR="168275">
              <a:lnSpc>
                <a:spcPts val="1300"/>
              </a:lnSpc>
              <a:spcBef>
                <a:spcPts val="600"/>
              </a:spcBef>
            </a:pPr>
            <a:r>
              <a:rPr dirty="0" sz="1100" spc="-20" b="1">
                <a:solidFill>
                  <a:srgbClr val="292425"/>
                </a:solidFill>
                <a:latin typeface="Garamond"/>
                <a:cs typeface="Garamond"/>
              </a:rPr>
              <a:t>RS</a:t>
            </a:r>
            <a:r>
              <a:rPr dirty="0" sz="1100" spc="-75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A: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Resea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ams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Administ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17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function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95">
                <a:solidFill>
                  <a:srgbClr val="292425"/>
                </a:solidFill>
                <a:latin typeface="Garamond"/>
                <a:cs typeface="Garamond"/>
              </a:rPr>
              <a:t>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endParaRPr sz="1100">
              <a:latin typeface="Garamond"/>
              <a:cs typeface="Garamond"/>
            </a:endParaRPr>
          </a:p>
          <a:p>
            <a:pPr marL="12700" marR="80010">
              <a:lnSpc>
                <a:spcPts val="1300"/>
              </a:lnSpc>
              <a:spcBef>
                <a:spcPts val="600"/>
              </a:spcBef>
            </a:pP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espiratory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equipment: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making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basic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Similar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thought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tifie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equipment.</a:t>
            </a:r>
            <a:endParaRPr sz="1100">
              <a:latin typeface="Garamond"/>
              <a:cs typeface="Garamond"/>
            </a:endParaRPr>
          </a:p>
          <a:p>
            <a:pPr marL="12700" marR="31115">
              <a:lnSpc>
                <a:spcPts val="1300"/>
              </a:lnSpc>
              <a:spcBef>
                <a:spcPts val="600"/>
              </a:spcBef>
            </a:pP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espiratory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system: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atta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hments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'ce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tifie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set.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syste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tifie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USA)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cannot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eplaced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tification.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compulso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Respi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(SC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wha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eplacement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system.</a:t>
            </a:r>
            <a:endParaRPr sz="1100">
              <a:latin typeface="Garamond"/>
              <a:cs typeface="Garamond"/>
            </a:endParaRPr>
          </a:p>
          <a:p>
            <a:pPr marL="12700" marR="13970">
              <a:lnSpc>
                <a:spcPts val="1300"/>
              </a:lnSpc>
              <a:spcBef>
                <a:spcPts val="600"/>
              </a:spcBef>
            </a:pP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ofit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723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450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0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psi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iginal-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sol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withou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Late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desig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fittin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oun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outsid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eade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fitte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stee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nec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ring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fittin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calle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ofit.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ofitte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whit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ys,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“Ret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ofitted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ofit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ofitte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coul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xist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withou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sti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shoul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becaus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this.</a:t>
            </a:r>
            <a:endParaRPr sz="1100">
              <a:latin typeface="Garamond"/>
              <a:cs typeface="Garamond"/>
            </a:endParaRPr>
          </a:p>
          <a:p>
            <a:pPr marL="12700" marR="29845" indent="-635">
              <a:lnSpc>
                <a:spcPts val="1300"/>
              </a:lnSpc>
              <a:spcBef>
                <a:spcPts val="600"/>
              </a:spcBef>
            </a:pPr>
            <a:r>
              <a:rPr dirty="0" sz="1100" spc="-10" b="1">
                <a:solidFill>
                  <a:srgbClr val="292425"/>
                </a:solidFill>
                <a:latin typeface="Garamond"/>
                <a:cs typeface="Garamond"/>
              </a:rPr>
              <a:t>SCBA: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self-contained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'appa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atus'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combination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state,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vince,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specified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es-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(SC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system).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otherwise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specified,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assumed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“SC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1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tified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espi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makes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complete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system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64465">
              <a:lnSpc>
                <a:spcPts val="1300"/>
              </a:lnSpc>
              <a:spcBef>
                <a:spcPts val="600"/>
              </a:spcBef>
            </a:pP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SCBA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cylinder: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eath-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2216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psig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endParaRPr sz="1100">
              <a:latin typeface="Garamond"/>
              <a:cs typeface="Garamond"/>
            </a:endParaRPr>
          </a:p>
          <a:p>
            <a:pPr marL="12700" marR="13970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scrape: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something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sharp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scu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Motsenbo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ke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slides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sur-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causing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C).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shoulder: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xcept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5.</a:t>
            </a:r>
            <a:endParaRPr sz="1100">
              <a:latin typeface="Garamond"/>
              <a:cs typeface="Garamond"/>
            </a:endParaRPr>
          </a:p>
          <a:p>
            <a:pPr marL="12700" marR="257810">
              <a:lnSpc>
                <a:spcPts val="1300"/>
              </a:lnSpc>
              <a:spcBef>
                <a:spcPts val="600"/>
              </a:spcBef>
            </a:pP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shoulder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cracks: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Splits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20.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675104"/>
            <a:ext cx="5368925" cy="76968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00990">
              <a:lnSpc>
                <a:spcPts val="1300"/>
              </a:lnSpc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sidewall: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uni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egion.</a:t>
            </a:r>
            <a:endParaRPr sz="1100">
              <a:latin typeface="Garamond"/>
              <a:cs typeface="Garamond"/>
            </a:endParaRPr>
          </a:p>
          <a:p>
            <a:pPr marL="12700" marR="259079">
              <a:lnSpc>
                <a:spcPts val="1300"/>
              </a:lnSpc>
              <a:spcBef>
                <a:spcPts val="600"/>
              </a:spcBef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markings: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markings.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xamples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stamped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kings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stripped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ead:</a:t>
            </a:r>
            <a:r>
              <a:rPr dirty="0" sz="1100" spc="-9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n.</a:t>
            </a:r>
            <a:endParaRPr sz="1100">
              <a:latin typeface="Garamond"/>
              <a:cs typeface="Garamond"/>
            </a:endParaRPr>
          </a:p>
          <a:p>
            <a:pPr marL="12700" marR="32384">
              <a:lnSpc>
                <a:spcPts val="1300"/>
              </a:lnSpc>
              <a:spcBef>
                <a:spcPts val="64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structura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damage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Gene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ol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sometime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doin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indentation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ushe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squeeze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does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inspectio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dent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cylinde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inspecte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bee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60"/>
              </a:lnSpc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Condem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containe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suspecte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uctu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tap: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mar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algn="just" marL="12700" marR="201930">
              <a:lnSpc>
                <a:spcPts val="1300"/>
              </a:lnSpc>
              <a:spcBef>
                <a:spcPts val="640"/>
              </a:spcBef>
            </a:pP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contains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helical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fila-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meshes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same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5,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10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19.</a:t>
            </a:r>
            <a:endParaRPr sz="1100">
              <a:latin typeface="Garamond"/>
              <a:cs typeface="Garamond"/>
            </a:endParaRPr>
          </a:p>
          <a:p>
            <a:pPr marL="12700" marR="203200">
              <a:lnSpc>
                <a:spcPts val="1300"/>
              </a:lnSpc>
              <a:spcBef>
                <a:spcPts val="600"/>
              </a:spcBef>
            </a:pP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cracks: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split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j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-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9.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mistaken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14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”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gall: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ections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possi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bus-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inapp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(w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size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ead-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un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items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(e.g.,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(sc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2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deb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installed,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often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occu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lar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sized,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de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gall,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cylinder's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gall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eads.</a:t>
            </a:r>
            <a:endParaRPr sz="1100">
              <a:latin typeface="Garamond"/>
              <a:cs typeface="Garamond"/>
            </a:endParaRPr>
          </a:p>
          <a:p>
            <a:pPr marL="12700" marR="18415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mark: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(tap)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stopped,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after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occasional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aint,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shad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Sometimes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k”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“tap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stop”.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aight,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passing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enti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qualit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ithout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eful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k.</a:t>
            </a:r>
            <a:endParaRPr sz="1100">
              <a:latin typeface="Garamond"/>
              <a:cs typeface="Garamond"/>
            </a:endParaRPr>
          </a:p>
          <a:p>
            <a:pPr marL="12700" marR="91440">
              <a:lnSpc>
                <a:spcPts val="1300"/>
              </a:lnSpc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stop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(something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sa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quality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cylinder)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(something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cause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leak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e).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10.</a:t>
            </a:r>
            <a:endParaRPr sz="1100">
              <a:latin typeface="Garamond"/>
              <a:cs typeface="Garamond"/>
            </a:endParaRPr>
          </a:p>
          <a:p>
            <a:pPr algn="just" marL="12700" marR="19050">
              <a:lnSpc>
                <a:spcPts val="1300"/>
              </a:lnSpc>
              <a:spcBef>
                <a:spcPts val="600"/>
              </a:spcBef>
            </a:pP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que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60" b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ench: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entional-type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'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li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(make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audi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sound)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'slip'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applied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desi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setting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ecommended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equipment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einstalling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alving.</a:t>
            </a:r>
            <a:endParaRPr sz="1100">
              <a:latin typeface="Garamond"/>
              <a:cs typeface="Garamond"/>
            </a:endParaRPr>
          </a:p>
          <a:p>
            <a:pPr marL="12700" marR="109220">
              <a:lnSpc>
                <a:spcPts val="1300"/>
              </a:lnSpc>
              <a:spcBef>
                <a:spcPts val="600"/>
              </a:spcBef>
            </a:pP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transverse: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near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angles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apping.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ibe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mined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looking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lose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ial.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't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ap-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'cuts'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path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deep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675104"/>
            <a:ext cx="5344795" cy="3366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upset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metal: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pushed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it.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When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etc.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higher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una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vicinit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upset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filed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smoothed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depth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measu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imper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taken.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taken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em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design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loss.</a:t>
            </a:r>
            <a:endParaRPr sz="1100">
              <a:latin typeface="Garamond"/>
              <a:cs typeface="Garamond"/>
            </a:endParaRPr>
          </a:p>
          <a:p>
            <a:pPr algn="just" marL="12700" marR="45720">
              <a:lnSpc>
                <a:spcPts val="1300"/>
              </a:lnSpc>
              <a:spcBef>
                <a:spcPts val="60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valley: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su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manner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shall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smooth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elongated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dep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ession.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10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length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OS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ts val="1260"/>
              </a:lnSpc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fol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90170">
              <a:lnSpc>
                <a:spcPts val="1300"/>
              </a:lnSpc>
              <a:spcBef>
                <a:spcPts val="640"/>
              </a:spcBef>
            </a:pP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valve: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installed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opening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ai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make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accesso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copper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alloy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should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used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unless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been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ough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oper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plated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kel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copper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osion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galvanic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cor</a:t>
            </a:r>
            <a:r>
              <a:rPr dirty="0" sz="1100" spc="9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osion.</a:t>
            </a:r>
            <a:endParaRPr sz="1100">
              <a:latin typeface="Garamond"/>
              <a:cs typeface="Garamond"/>
            </a:endParaRPr>
          </a:p>
          <a:p>
            <a:pPr marL="12700" marR="24765" indent="-635">
              <a:lnSpc>
                <a:spcPts val="1300"/>
              </a:lnSpc>
              <a:spcBef>
                <a:spcPts val="600"/>
              </a:spcBef>
            </a:pP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e:</a:t>
            </a: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ima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ying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upon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sense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sight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xamine,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estigate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obse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condition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880586" y="6437147"/>
            <a:ext cx="81153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1.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0200" y="6724862"/>
            <a:ext cx="3449954" cy="192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399665">
              <a:lnSpc>
                <a:spcPct val="145800"/>
              </a:lnSpc>
            </a:pPr>
            <a:r>
              <a:rPr dirty="0" sz="1200" spc="75" b="1">
                <a:solidFill>
                  <a:srgbClr val="292425"/>
                </a:solidFill>
                <a:latin typeface="Garamond"/>
                <a:cs typeface="Garamond"/>
              </a:rPr>
              <a:t>Interp</a:t>
            </a:r>
            <a:r>
              <a:rPr dirty="0" sz="12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 b="1">
                <a:solidFill>
                  <a:srgbClr val="292425"/>
                </a:solidFill>
                <a:latin typeface="Garamond"/>
                <a:cs typeface="Garamond"/>
              </a:rPr>
              <a:t>etation</a:t>
            </a:r>
            <a:r>
              <a:rPr dirty="0" sz="12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200" spc="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Row</a:t>
            </a:r>
            <a:endParaRPr sz="1200">
              <a:latin typeface="Garamond"/>
              <a:cs typeface="Garamond"/>
            </a:endParaRPr>
          </a:p>
          <a:p>
            <a:pPr marL="297815" indent="-285115">
              <a:lnSpc>
                <a:spcPts val="1320"/>
              </a:lnSpc>
              <a:spcBef>
                <a:spcPts val="359"/>
              </a:spcBef>
              <a:buClr>
                <a:srgbClr val="292425"/>
              </a:buClr>
              <a:buFont typeface="Garamond"/>
              <a:buAutoNum type="arabicPeriod"/>
              <a:tabLst>
                <a:tab pos="298450" algn="l"/>
              </a:tabLst>
            </a:pP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.S.A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nmenta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Specification: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(p.s.i.g.):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Number:</a:t>
            </a:r>
            <a:endParaRPr sz="1200">
              <a:latin typeface="Garamond"/>
              <a:cs typeface="Garamond"/>
            </a:endParaRPr>
          </a:p>
          <a:p>
            <a:pPr marL="297815" indent="-285115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8450" algn="l"/>
              </a:tabLst>
            </a:pP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er: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32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Stamp: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200" spc="-155" b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95" b="1">
                <a:solidFill>
                  <a:srgbClr val="292425"/>
                </a:solidFill>
                <a:latin typeface="Garamond"/>
                <a:cs typeface="Garamond"/>
              </a:rPr>
              <a:t>op</a:t>
            </a:r>
            <a:r>
              <a:rPr dirty="0" sz="1200" spc="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Row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320"/>
              </a:lnSpc>
              <a:spcBef>
                <a:spcPts val="359"/>
              </a:spcBef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Canadian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nmental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Specification: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32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(bar):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8120" y="6724862"/>
            <a:ext cx="13100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Marking</a:t>
            </a:r>
            <a:r>
              <a:rPr dirty="0" sz="1200" spc="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 b="1">
                <a:solidFill>
                  <a:srgbClr val="292425"/>
                </a:solidFill>
                <a:latin typeface="Garamond"/>
                <a:cs typeface="Garamond"/>
              </a:rPr>
              <a:t>Example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57876" y="7218950"/>
            <a:ext cx="67437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ts val="1200"/>
              </a:lnSpc>
              <a:tabLst>
                <a:tab pos="462280" algn="l"/>
              </a:tabLst>
            </a:pP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-3AL</a:t>
            </a:r>
            <a:r>
              <a:rPr dirty="0" sz="12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2015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F123456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85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2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MM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YY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8135" y="8323545"/>
            <a:ext cx="6210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635">
              <a:lnSpc>
                <a:spcPts val="1200"/>
              </a:lnSpc>
            </a:pP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TC-3ALM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139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3000" y="685419"/>
            <a:ext cx="5943600" cy="508634"/>
          </a:xfrm>
          <a:custGeom>
            <a:avLst/>
            <a:gdLst/>
            <a:ahLst/>
            <a:cxnLst/>
            <a:rect l="l" t="t" r="r" b="b"/>
            <a:pathLst>
              <a:path w="5943600" h="508634">
                <a:moveTo>
                  <a:pt x="0" y="0"/>
                </a:moveTo>
                <a:lnTo>
                  <a:pt x="5943600" y="0"/>
                </a:lnTo>
                <a:lnTo>
                  <a:pt x="5943600" y="508253"/>
                </a:lnTo>
                <a:lnTo>
                  <a:pt x="0" y="508253"/>
                </a:lnTo>
                <a:lnTo>
                  <a:pt x="0" y="0"/>
                </a:lnTo>
                <a:close/>
              </a:path>
            </a:pathLst>
          </a:custGeom>
          <a:solidFill>
            <a:srgbClr val="292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61414" y="710653"/>
            <a:ext cx="529590" cy="461645"/>
          </a:xfrm>
          <a:custGeom>
            <a:avLst/>
            <a:gdLst/>
            <a:ahLst/>
            <a:cxnLst/>
            <a:rect l="l" t="t" r="r" b="b"/>
            <a:pathLst>
              <a:path w="529589" h="461644">
                <a:moveTo>
                  <a:pt x="0" y="0"/>
                </a:moveTo>
                <a:lnTo>
                  <a:pt x="529170" y="0"/>
                </a:lnTo>
                <a:lnTo>
                  <a:pt x="529170" y="461429"/>
                </a:lnTo>
                <a:lnTo>
                  <a:pt x="0" y="4614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99413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27"/>
                </a:moveTo>
                <a:lnTo>
                  <a:pt x="53467" y="140627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27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27"/>
                </a:lnTo>
                <a:lnTo>
                  <a:pt x="210566" y="140627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07782" y="718070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27"/>
                </a:moveTo>
                <a:lnTo>
                  <a:pt x="53454" y="140627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27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27"/>
                </a:lnTo>
                <a:lnTo>
                  <a:pt x="210553" y="140627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99413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9" y="140639"/>
                </a:moveTo>
                <a:lnTo>
                  <a:pt x="53467" y="140639"/>
                </a:lnTo>
                <a:lnTo>
                  <a:pt x="53467" y="216306"/>
                </a:lnTo>
                <a:lnTo>
                  <a:pt x="157099" y="216306"/>
                </a:lnTo>
                <a:lnTo>
                  <a:pt x="157099" y="140639"/>
                </a:lnTo>
                <a:close/>
              </a:path>
              <a:path w="210819" h="216534">
                <a:moveTo>
                  <a:pt x="105283" y="0"/>
                </a:moveTo>
                <a:lnTo>
                  <a:pt x="0" y="140639"/>
                </a:lnTo>
                <a:lnTo>
                  <a:pt x="210566" y="140639"/>
                </a:lnTo>
                <a:lnTo>
                  <a:pt x="1052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07782" y="933081"/>
            <a:ext cx="210820" cy="216535"/>
          </a:xfrm>
          <a:custGeom>
            <a:avLst/>
            <a:gdLst/>
            <a:ahLst/>
            <a:cxnLst/>
            <a:rect l="l" t="t" r="r" b="b"/>
            <a:pathLst>
              <a:path w="210819" h="216534">
                <a:moveTo>
                  <a:pt x="157098" y="140639"/>
                </a:moveTo>
                <a:lnTo>
                  <a:pt x="53454" y="140639"/>
                </a:lnTo>
                <a:lnTo>
                  <a:pt x="53454" y="216306"/>
                </a:lnTo>
                <a:lnTo>
                  <a:pt x="157098" y="216306"/>
                </a:lnTo>
                <a:lnTo>
                  <a:pt x="157098" y="140639"/>
                </a:lnTo>
                <a:close/>
              </a:path>
              <a:path w="210819" h="216534">
                <a:moveTo>
                  <a:pt x="105282" y="0"/>
                </a:moveTo>
                <a:lnTo>
                  <a:pt x="0" y="140639"/>
                </a:lnTo>
                <a:lnTo>
                  <a:pt x="210553" y="140639"/>
                </a:lnTo>
                <a:lnTo>
                  <a:pt x="1052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77809" y="1120584"/>
            <a:ext cx="21590" cy="26670"/>
          </a:xfrm>
          <a:custGeom>
            <a:avLst/>
            <a:gdLst/>
            <a:ahLst/>
            <a:cxnLst/>
            <a:rect l="l" t="t" r="r" b="b"/>
            <a:pathLst>
              <a:path w="21590" h="26669">
                <a:moveTo>
                  <a:pt x="12369" y="3136"/>
                </a:moveTo>
                <a:lnTo>
                  <a:pt x="8851" y="3136"/>
                </a:lnTo>
                <a:lnTo>
                  <a:pt x="8851" y="26149"/>
                </a:lnTo>
                <a:lnTo>
                  <a:pt x="12369" y="26149"/>
                </a:lnTo>
                <a:lnTo>
                  <a:pt x="12369" y="3136"/>
                </a:lnTo>
                <a:close/>
              </a:path>
              <a:path w="21590" h="26669">
                <a:moveTo>
                  <a:pt x="21221" y="0"/>
                </a:moveTo>
                <a:lnTo>
                  <a:pt x="0" y="0"/>
                </a:lnTo>
                <a:lnTo>
                  <a:pt x="0" y="3136"/>
                </a:lnTo>
                <a:lnTo>
                  <a:pt x="21221" y="3136"/>
                </a:lnTo>
                <a:lnTo>
                  <a:pt x="21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2193" y="1120584"/>
            <a:ext cx="25400" cy="26670"/>
          </a:xfrm>
          <a:custGeom>
            <a:avLst/>
            <a:gdLst/>
            <a:ahLst/>
            <a:cxnLst/>
            <a:rect l="l" t="t" r="r" b="b"/>
            <a:pathLst>
              <a:path w="25400" h="26669">
                <a:moveTo>
                  <a:pt x="5054" y="0"/>
                </a:moveTo>
                <a:lnTo>
                  <a:pt x="0" y="0"/>
                </a:lnTo>
                <a:lnTo>
                  <a:pt x="0" y="26149"/>
                </a:lnTo>
                <a:lnTo>
                  <a:pt x="3416" y="26149"/>
                </a:lnTo>
                <a:lnTo>
                  <a:pt x="3416" y="4216"/>
                </a:lnTo>
                <a:lnTo>
                  <a:pt x="6478" y="4216"/>
                </a:lnTo>
                <a:lnTo>
                  <a:pt x="5054" y="0"/>
                </a:lnTo>
                <a:close/>
              </a:path>
              <a:path w="25400" h="26669">
                <a:moveTo>
                  <a:pt x="6478" y="4216"/>
                </a:moveTo>
                <a:lnTo>
                  <a:pt x="3416" y="4216"/>
                </a:lnTo>
                <a:lnTo>
                  <a:pt x="10769" y="26149"/>
                </a:lnTo>
                <a:lnTo>
                  <a:pt x="14274" y="26149"/>
                </a:lnTo>
                <a:lnTo>
                  <a:pt x="15626" y="22110"/>
                </a:lnTo>
                <a:lnTo>
                  <a:pt x="12522" y="22110"/>
                </a:lnTo>
                <a:lnTo>
                  <a:pt x="6478" y="4216"/>
                </a:lnTo>
                <a:close/>
              </a:path>
              <a:path w="25400" h="26669">
                <a:moveTo>
                  <a:pt x="25044" y="4178"/>
                </a:moveTo>
                <a:lnTo>
                  <a:pt x="21628" y="4178"/>
                </a:lnTo>
                <a:lnTo>
                  <a:pt x="21628" y="26149"/>
                </a:lnTo>
                <a:lnTo>
                  <a:pt x="25044" y="26149"/>
                </a:lnTo>
                <a:lnTo>
                  <a:pt x="25044" y="4178"/>
                </a:lnTo>
                <a:close/>
              </a:path>
              <a:path w="25400" h="26669">
                <a:moveTo>
                  <a:pt x="25044" y="0"/>
                </a:moveTo>
                <a:lnTo>
                  <a:pt x="20027" y="0"/>
                </a:lnTo>
                <a:lnTo>
                  <a:pt x="12598" y="22110"/>
                </a:lnTo>
                <a:lnTo>
                  <a:pt x="15626" y="22110"/>
                </a:lnTo>
                <a:lnTo>
                  <a:pt x="21628" y="4178"/>
                </a:lnTo>
                <a:lnTo>
                  <a:pt x="25044" y="4178"/>
                </a:lnTo>
                <a:lnTo>
                  <a:pt x="25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795145">
              <a:lnSpc>
                <a:spcPct val="100000"/>
              </a:lnSpc>
            </a:pPr>
            <a:r>
              <a:rPr dirty="0" spc="-150"/>
              <a:t>FIGURES</a:t>
            </a:r>
          </a:p>
        </p:txBody>
      </p:sp>
      <p:sp>
        <p:nvSpPr>
          <p:cNvPr id="19" name="object 19"/>
          <p:cNvSpPr/>
          <p:nvPr/>
        </p:nvSpPr>
        <p:spPr>
          <a:xfrm>
            <a:off x="1174750" y="1561972"/>
            <a:ext cx="5878067" cy="4439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46175" y="1553210"/>
            <a:ext cx="5937250" cy="4451350"/>
          </a:xfrm>
          <a:custGeom>
            <a:avLst/>
            <a:gdLst/>
            <a:ahLst/>
            <a:cxnLst/>
            <a:rect l="l" t="t" r="r" b="b"/>
            <a:pathLst>
              <a:path w="5937250" h="4451350">
                <a:moveTo>
                  <a:pt x="0" y="0"/>
                </a:moveTo>
                <a:lnTo>
                  <a:pt x="5937250" y="0"/>
                </a:lnTo>
                <a:lnTo>
                  <a:pt x="5937250" y="4451350"/>
                </a:lnTo>
                <a:lnTo>
                  <a:pt x="0" y="44513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62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23386" y="5507327"/>
            <a:ext cx="81153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2.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5795043"/>
            <a:ext cx="3491229" cy="143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440940">
              <a:lnSpc>
                <a:spcPct val="145800"/>
              </a:lnSpc>
            </a:pPr>
            <a:r>
              <a:rPr dirty="0" sz="1200" spc="75" b="1">
                <a:solidFill>
                  <a:srgbClr val="292425"/>
                </a:solidFill>
                <a:latin typeface="Garamond"/>
                <a:cs typeface="Garamond"/>
              </a:rPr>
              <a:t>Interp</a:t>
            </a:r>
            <a:r>
              <a:rPr dirty="0" sz="1200" spc="7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 b="1">
                <a:solidFill>
                  <a:srgbClr val="292425"/>
                </a:solidFill>
                <a:latin typeface="Garamond"/>
                <a:cs typeface="Garamond"/>
              </a:rPr>
              <a:t>etation</a:t>
            </a:r>
            <a:r>
              <a:rPr dirty="0" sz="1200" spc="3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200" spc="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Row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320"/>
              </a:lnSpc>
              <a:spcBef>
                <a:spcPts val="360"/>
              </a:spcBef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.S.A.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Canadian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nmental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Specification: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(p.s.i.g.):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Number:</a:t>
            </a:r>
            <a:endParaRPr sz="1200">
              <a:latin typeface="Garamond"/>
              <a:cs typeface="Garamond"/>
            </a:endParaRPr>
          </a:p>
          <a:p>
            <a:pPr marL="297815" indent="-285115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8450" algn="l"/>
              </a:tabLst>
            </a:pP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er: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20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Stamp:</a:t>
            </a:r>
            <a:endParaRPr sz="1200">
              <a:latin typeface="Garamond"/>
              <a:cs typeface="Garamond"/>
            </a:endParaRPr>
          </a:p>
          <a:p>
            <a:pPr marL="298450" indent="-285750">
              <a:lnSpc>
                <a:spcPts val="1320"/>
              </a:lnSpc>
              <a:buClr>
                <a:srgbClr val="292425"/>
              </a:buClr>
              <a:buFont typeface="Garamond"/>
              <a:buAutoNum type="arabicPeriod"/>
              <a:tabLst>
                <a:tab pos="299085" algn="l"/>
              </a:tabLst>
            </a:pP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.S.A.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SCU</a:t>
            </a:r>
            <a:r>
              <a:rPr dirty="0" sz="12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cylider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type: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0920" y="5795043"/>
            <a:ext cx="13804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0" b="1">
                <a:solidFill>
                  <a:srgbClr val="292425"/>
                </a:solidFill>
                <a:latin typeface="Garamond"/>
                <a:cs typeface="Garamond"/>
              </a:rPr>
              <a:t>Marking</a:t>
            </a:r>
            <a:r>
              <a:rPr dirty="0" sz="1200" spc="6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 b="1">
                <a:solidFill>
                  <a:srgbClr val="292425"/>
                </a:solidFill>
                <a:latin typeface="Garamond"/>
                <a:cs typeface="Garamond"/>
              </a:rPr>
              <a:t>Examples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0767" y="6289130"/>
            <a:ext cx="946785" cy="939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270">
              <a:lnSpc>
                <a:spcPts val="1200"/>
              </a:lnSpc>
            </a:pPr>
            <a:r>
              <a:rPr dirty="0" sz="1200" spc="-50">
                <a:solidFill>
                  <a:srgbClr val="292425"/>
                </a:solidFill>
                <a:latin typeface="Garamond"/>
                <a:cs typeface="Garamond"/>
              </a:rPr>
              <a:t>CTC/D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55">
                <a:solidFill>
                  <a:srgbClr val="292425"/>
                </a:solidFill>
                <a:latin typeface="Garamond"/>
                <a:cs typeface="Garamond"/>
              </a:rPr>
              <a:t>-3AL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3000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NN123456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85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080"/>
              </a:lnSpc>
              <a:tabLst>
                <a:tab pos="462280" algn="l"/>
              </a:tabLst>
            </a:pP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MM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YY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320"/>
              </a:lnSpc>
            </a:pP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-S13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7550" y="691769"/>
            <a:ext cx="5878067" cy="444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88975" y="688594"/>
            <a:ext cx="5937250" cy="4451350"/>
          </a:xfrm>
          <a:custGeom>
            <a:avLst/>
            <a:gdLst/>
            <a:ahLst/>
            <a:cxnLst/>
            <a:rect l="l" t="t" r="r" b="b"/>
            <a:pathLst>
              <a:path w="5937250" h="4451350">
                <a:moveTo>
                  <a:pt x="0" y="0"/>
                </a:moveTo>
                <a:lnTo>
                  <a:pt x="5937250" y="0"/>
                </a:lnTo>
                <a:lnTo>
                  <a:pt x="5937250" y="4451350"/>
                </a:lnTo>
                <a:lnTo>
                  <a:pt x="0" y="44513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51986" y="4429442"/>
            <a:ext cx="81153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3.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1600" y="4958457"/>
            <a:ext cx="3114040" cy="1320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0" b="1" u="sng">
                <a:solidFill>
                  <a:srgbClr val="292425"/>
                </a:solidFill>
                <a:latin typeface="Garamond"/>
                <a:cs typeface="Garamond"/>
              </a:rPr>
              <a:t>Marking</a:t>
            </a:r>
            <a:r>
              <a:rPr dirty="0" sz="1200" spc="65" b="1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 b="1" u="sng">
                <a:solidFill>
                  <a:srgbClr val="292425"/>
                </a:solidFill>
                <a:latin typeface="Garamond"/>
                <a:cs typeface="Garamond"/>
              </a:rPr>
              <a:t>Requi</a:t>
            </a:r>
            <a:r>
              <a:rPr dirty="0" sz="1200" spc="50" b="1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70" b="1" u="sng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endParaRPr sz="1200">
              <a:latin typeface="Garamond"/>
              <a:cs typeface="Garamond"/>
            </a:endParaRPr>
          </a:p>
          <a:p>
            <a:pPr marL="12700" marR="647065">
              <a:lnSpc>
                <a:spcPts val="1200"/>
              </a:lnSpc>
              <a:spcBef>
                <a:spcPts val="600"/>
              </a:spcBef>
            </a:pP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Canadian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nmental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Specification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(bar)</a:t>
            </a:r>
            <a:endParaRPr sz="1200">
              <a:latin typeface="Garamond"/>
              <a:cs typeface="Garamond"/>
            </a:endParaRPr>
          </a:p>
          <a:p>
            <a:pPr marL="12700" marR="1449070">
              <a:lnSpc>
                <a:spcPts val="1200"/>
              </a:lnSpc>
            </a:pP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Exemption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(psi)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200"/>
              </a:lnSpc>
            </a:pP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stamp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062" y="4958457"/>
            <a:ext cx="800735" cy="1320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-635">
              <a:lnSpc>
                <a:spcPct val="100000"/>
              </a:lnSpc>
            </a:pPr>
            <a:r>
              <a:rPr dirty="0" sz="1200" spc="55" b="1" u="sng">
                <a:solidFill>
                  <a:srgbClr val="292425"/>
                </a:solidFill>
                <a:latin typeface="Garamond"/>
                <a:cs typeface="Garamond"/>
              </a:rPr>
              <a:t>Example</a:t>
            </a:r>
            <a:endParaRPr sz="1200">
              <a:latin typeface="Garamond"/>
              <a:cs typeface="Garamond"/>
            </a:endParaRPr>
          </a:p>
          <a:p>
            <a:pPr marL="12700" marR="103505" indent="635">
              <a:lnSpc>
                <a:spcPts val="1200"/>
              </a:lnSpc>
              <a:spcBef>
                <a:spcPts val="600"/>
              </a:spcBef>
            </a:pP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TC-3HWM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153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080"/>
              </a:lnSpc>
            </a:pP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140">
                <a:solidFill>
                  <a:srgbClr val="292425"/>
                </a:solidFill>
                <a:latin typeface="Garamond"/>
                <a:cs typeface="Garamond"/>
              </a:rPr>
              <a:t>-E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7235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200"/>
              </a:lnSpc>
            </a:pP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2216</a:t>
            </a:r>
            <a:endParaRPr sz="1200">
              <a:latin typeface="Garamond"/>
              <a:cs typeface="Garamond"/>
            </a:endParaRPr>
          </a:p>
          <a:p>
            <a:pPr marL="12700" marR="130810" indent="-635">
              <a:lnSpc>
                <a:spcPts val="1200"/>
              </a:lnSpc>
              <a:spcBef>
                <a:spcPts val="120"/>
              </a:spcBef>
              <a:tabLst>
                <a:tab pos="462280" algn="l"/>
              </a:tabLst>
            </a:pPr>
            <a:r>
              <a:rPr dirty="0" sz="1200" spc="-110">
                <a:solidFill>
                  <a:srgbClr val="292425"/>
                </a:solidFill>
                <a:latin typeface="Garamond"/>
                <a:cs typeface="Garamond"/>
              </a:rPr>
              <a:t>EK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12345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85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2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MM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YY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96771" y="1601088"/>
            <a:ext cx="4578350" cy="2235200"/>
          </a:xfrm>
          <a:custGeom>
            <a:avLst/>
            <a:gdLst/>
            <a:ahLst/>
            <a:cxnLst/>
            <a:rect l="l" t="t" r="r" b="b"/>
            <a:pathLst>
              <a:path w="4578350" h="2235200">
                <a:moveTo>
                  <a:pt x="0" y="0"/>
                </a:moveTo>
                <a:lnTo>
                  <a:pt x="4578350" y="0"/>
                </a:lnTo>
                <a:lnTo>
                  <a:pt x="4578350" y="2235200"/>
                </a:lnTo>
                <a:lnTo>
                  <a:pt x="0" y="22352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75500" y="1740827"/>
            <a:ext cx="3198495" cy="949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22960">
              <a:lnSpc>
                <a:spcPct val="10000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TC-3HWM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153</a:t>
            </a:r>
            <a:endParaRPr sz="2200">
              <a:latin typeface="Arial"/>
              <a:cs typeface="Arial"/>
            </a:endParaRPr>
          </a:p>
          <a:p>
            <a:pPr algn="ctr" marL="822960">
              <a:lnSpc>
                <a:spcPct val="10000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D</a:t>
            </a:r>
            <a:r>
              <a:rPr dirty="0" sz="2200" spc="-90" b="1">
                <a:solidFill>
                  <a:srgbClr val="292425"/>
                </a:solidFill>
                <a:latin typeface="Arial"/>
                <a:cs typeface="Arial"/>
              </a:rPr>
              <a:t>O</a:t>
            </a:r>
            <a:r>
              <a:rPr dirty="0" sz="2200" spc="-265" b="1">
                <a:solidFill>
                  <a:srgbClr val="292425"/>
                </a:solidFill>
                <a:latin typeface="Arial"/>
                <a:cs typeface="Arial"/>
              </a:rPr>
              <a:t>T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-E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7235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2216</a:t>
            </a:r>
            <a:endParaRPr sz="2200">
              <a:latin typeface="Arial"/>
              <a:cs typeface="Arial"/>
            </a:endParaRPr>
          </a:p>
          <a:p>
            <a:pPr>
              <a:lnSpc>
                <a:spcPts val="2620"/>
              </a:lnSpc>
              <a:tabLst>
                <a:tab pos="1583690" algn="l"/>
                <a:tab pos="3042285" algn="l"/>
              </a:tabLst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WK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12345	LUXFER	5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6044" y="2411387"/>
            <a:ext cx="31115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98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16277" y="3168035"/>
            <a:ext cx="4340225" cy="542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05"/>
              </a:lnSpc>
            </a:pPr>
            <a:r>
              <a:rPr dirty="0" sz="1200" spc="-60">
                <a:solidFill>
                  <a:srgbClr val="292425"/>
                </a:solidFill>
                <a:latin typeface="Arial"/>
                <a:cs typeface="Arial"/>
              </a:rPr>
              <a:t>W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ARNING!!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Do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not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fill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if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damage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has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caused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st</a:t>
            </a:r>
            <a:r>
              <a:rPr dirty="0" sz="1200" spc="-15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and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un</a:t>
            </a:r>
            <a:r>
              <a:rPr dirty="0" sz="1200" spc="-15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200" spc="-25">
                <a:solidFill>
                  <a:srgbClr val="292425"/>
                </a:solidFill>
                <a:latin typeface="Arial"/>
                <a:cs typeface="Arial"/>
              </a:rPr>
              <a:t>a</a:t>
            </a:r>
            <a:r>
              <a:rPr dirty="0" sz="1200" spc="-30">
                <a:solidFill>
                  <a:srgbClr val="292425"/>
                </a:solidFill>
                <a:latin typeface="Arial"/>
                <a:cs typeface="Arial"/>
              </a:rPr>
              <a:t>v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elling.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645"/>
              </a:lnSpc>
            </a:pP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ELASTIC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EX</a:t>
            </a:r>
            <a:r>
              <a:rPr dirty="0" sz="1400" spc="-170">
                <a:solidFill>
                  <a:srgbClr val="292425"/>
                </a:solidFill>
                <a:latin typeface="Arial"/>
                <a:cs typeface="Arial"/>
              </a:rPr>
              <a:t>P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ANSION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RANGE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75-90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CC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435"/>
              </a:lnSpc>
              <a:spcBef>
                <a:spcPts val="20"/>
              </a:spcBef>
            </a:pP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MADE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IN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USA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75561" y="1579880"/>
            <a:ext cx="4620895" cy="2277745"/>
          </a:xfrm>
          <a:custGeom>
            <a:avLst/>
            <a:gdLst/>
            <a:ahLst/>
            <a:cxnLst/>
            <a:rect l="l" t="t" r="r" b="b"/>
            <a:pathLst>
              <a:path w="4620895" h="2277745">
                <a:moveTo>
                  <a:pt x="0" y="0"/>
                </a:moveTo>
                <a:lnTo>
                  <a:pt x="4620768" y="0"/>
                </a:lnTo>
                <a:lnTo>
                  <a:pt x="4620768" y="2277491"/>
                </a:lnTo>
                <a:lnTo>
                  <a:pt x="0" y="2277491"/>
                </a:lnTo>
                <a:lnTo>
                  <a:pt x="0" y="0"/>
                </a:lnTo>
                <a:close/>
              </a:path>
            </a:pathLst>
          </a:custGeom>
          <a:ln w="84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92580" y="1596771"/>
            <a:ext cx="4587240" cy="2244090"/>
          </a:xfrm>
          <a:custGeom>
            <a:avLst/>
            <a:gdLst/>
            <a:ahLst/>
            <a:cxnLst/>
            <a:rect l="l" t="t" r="r" b="b"/>
            <a:pathLst>
              <a:path w="4587240" h="2244090">
                <a:moveTo>
                  <a:pt x="0" y="0"/>
                </a:moveTo>
                <a:lnTo>
                  <a:pt x="4586732" y="0"/>
                </a:lnTo>
                <a:lnTo>
                  <a:pt x="4586732" y="2243708"/>
                </a:lnTo>
                <a:lnTo>
                  <a:pt x="0" y="2243708"/>
                </a:lnTo>
                <a:lnTo>
                  <a:pt x="0" y="0"/>
                </a:lnTo>
                <a:close/>
              </a:path>
            </a:pathLst>
          </a:custGeom>
          <a:ln w="84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77950" y="1377569"/>
            <a:ext cx="5016500" cy="290195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75665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Example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Label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Imbedded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Composite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</a:t>
            </a:r>
            <a:r>
              <a:rPr dirty="0" sz="1200" spc="-1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ap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0650" y="1377569"/>
            <a:ext cx="5016500" cy="2901950"/>
          </a:xfrm>
          <a:custGeom>
            <a:avLst/>
            <a:gdLst/>
            <a:ahLst/>
            <a:cxnLst/>
            <a:rect l="l" t="t" r="r" b="b"/>
            <a:pathLst>
              <a:path w="5016500" h="2901950">
                <a:moveTo>
                  <a:pt x="0" y="0"/>
                </a:moveTo>
                <a:lnTo>
                  <a:pt x="5016500" y="0"/>
                </a:lnTo>
                <a:lnTo>
                  <a:pt x="5016500" y="2901950"/>
                </a:lnTo>
                <a:lnTo>
                  <a:pt x="0" y="290195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09471" y="1601088"/>
            <a:ext cx="4578350" cy="2235200"/>
          </a:xfrm>
          <a:custGeom>
            <a:avLst/>
            <a:gdLst/>
            <a:ahLst/>
            <a:cxnLst/>
            <a:rect l="l" t="t" r="r" b="b"/>
            <a:pathLst>
              <a:path w="4578350" h="2235200">
                <a:moveTo>
                  <a:pt x="0" y="0"/>
                </a:moveTo>
                <a:lnTo>
                  <a:pt x="4578350" y="0"/>
                </a:lnTo>
                <a:lnTo>
                  <a:pt x="4578350" y="2235200"/>
                </a:lnTo>
                <a:lnTo>
                  <a:pt x="0" y="22352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16277" y="3151058"/>
            <a:ext cx="4365625" cy="148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25"/>
              </a:lnSpc>
            </a:pP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Lux</a:t>
            </a:r>
            <a:r>
              <a:rPr dirty="0" sz="1400" spc="-45">
                <a:solidFill>
                  <a:srgbClr val="292425"/>
                </a:solidFill>
                <a:latin typeface="Arial"/>
                <a:cs typeface="Arial"/>
              </a:rPr>
              <a:t>f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er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 spc="-60">
                <a:solidFill>
                  <a:srgbClr val="292425"/>
                </a:solidFill>
                <a:latin typeface="Arial"/>
                <a:cs typeface="Arial"/>
              </a:rPr>
              <a:t>P</a:t>
            </a:r>
            <a:r>
              <a:rPr dirty="0" sz="1400" spc="-5">
                <a:solidFill>
                  <a:srgbClr val="292425"/>
                </a:solidFill>
                <a:latin typeface="Arial"/>
                <a:cs typeface="Arial"/>
              </a:rPr>
              <a:t>a</a:t>
            </a:r>
            <a:r>
              <a:rPr dirty="0" sz="1400" spc="55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t</a:t>
            </a:r>
            <a:r>
              <a:rPr dirty="0" sz="1400" spc="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Numbe</a:t>
            </a:r>
            <a:r>
              <a:rPr dirty="0" sz="1400" spc="40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:</a:t>
            </a:r>
            <a:r>
              <a:rPr dirty="0" sz="1400" spc="-35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92425"/>
                </a:solidFill>
                <a:latin typeface="Arial"/>
                <a:cs typeface="Arial"/>
              </a:rPr>
              <a:t>L45M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385"/>
              </a:lnSpc>
            </a:pPr>
            <a:r>
              <a:rPr dirty="0" sz="1200" spc="-60">
                <a:solidFill>
                  <a:srgbClr val="292425"/>
                </a:solidFill>
                <a:latin typeface="Arial"/>
                <a:cs typeface="Arial"/>
              </a:rPr>
              <a:t>W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ARNING!!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Do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not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fill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if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damage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has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caused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st</a:t>
            </a:r>
            <a:r>
              <a:rPr dirty="0" sz="1200" spc="-15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and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un</a:t>
            </a:r>
            <a:r>
              <a:rPr dirty="0" sz="1200" spc="-15">
                <a:solidFill>
                  <a:srgbClr val="292425"/>
                </a:solidFill>
                <a:latin typeface="Arial"/>
                <a:cs typeface="Arial"/>
              </a:rPr>
              <a:t>r</a:t>
            </a:r>
            <a:r>
              <a:rPr dirty="0" sz="1200" spc="-25">
                <a:solidFill>
                  <a:srgbClr val="292425"/>
                </a:solidFill>
                <a:latin typeface="Arial"/>
                <a:cs typeface="Arial"/>
              </a:rPr>
              <a:t>a</a:t>
            </a:r>
            <a:r>
              <a:rPr dirty="0" sz="1200" spc="-30">
                <a:solidFill>
                  <a:srgbClr val="292425"/>
                </a:solidFill>
                <a:latin typeface="Arial"/>
                <a:cs typeface="Arial"/>
              </a:rPr>
              <a:t>v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elling.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MADE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IN</a:t>
            </a:r>
            <a:r>
              <a:rPr dirty="0" sz="1200" spc="30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92425"/>
                </a:solidFill>
                <a:latin typeface="Arial"/>
                <a:cs typeface="Arial"/>
              </a:rPr>
              <a:t>USA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Example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Label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Imbedded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Composite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</a:t>
            </a:r>
            <a:r>
              <a:rPr dirty="0" sz="1200" spc="-1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ap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342265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4.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4300" y="4958457"/>
            <a:ext cx="3124200" cy="1167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0" b="1" u="sng">
                <a:solidFill>
                  <a:srgbClr val="292425"/>
                </a:solidFill>
                <a:latin typeface="Garamond"/>
                <a:cs typeface="Garamond"/>
              </a:rPr>
              <a:t>Marking</a:t>
            </a:r>
            <a:r>
              <a:rPr dirty="0" sz="1200" spc="65" b="1" u="sng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 b="1" u="sng">
                <a:solidFill>
                  <a:srgbClr val="292425"/>
                </a:solidFill>
                <a:latin typeface="Garamond"/>
                <a:cs typeface="Garamond"/>
              </a:rPr>
              <a:t>Requi</a:t>
            </a:r>
            <a:r>
              <a:rPr dirty="0" sz="1200" spc="50" b="1" u="sng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70" b="1" u="sng">
                <a:solidFill>
                  <a:srgbClr val="292425"/>
                </a:solidFill>
                <a:latin typeface="Garamond"/>
                <a:cs typeface="Garamond"/>
              </a:rPr>
              <a:t>ements</a:t>
            </a:r>
            <a:endParaRPr sz="1200">
              <a:latin typeface="Garamond"/>
              <a:cs typeface="Garamond"/>
            </a:endParaRPr>
          </a:p>
          <a:p>
            <a:pPr marL="12700" marR="1459230">
              <a:lnSpc>
                <a:spcPts val="1200"/>
              </a:lnSpc>
              <a:spcBef>
                <a:spcPts val="600"/>
              </a:spcBef>
            </a:pP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Exemption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essu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(psi)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Manu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actu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endParaRPr sz="1200">
              <a:latin typeface="Garamond"/>
              <a:cs typeface="Garamond"/>
            </a:endParaRPr>
          </a:p>
          <a:p>
            <a:pPr marL="12700" marR="5080">
              <a:lnSpc>
                <a:spcPts val="1200"/>
              </a:lnSpc>
            </a:pP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iginal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Hyd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Date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esting</a:t>
            </a:r>
            <a:r>
              <a:rPr dirty="0" sz="1200" spc="-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ency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Stamp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Rejection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Elastic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Expansion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(cc)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41732" y="4958457"/>
            <a:ext cx="881380" cy="1167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5" b="1" u="sng">
                <a:solidFill>
                  <a:srgbClr val="292425"/>
                </a:solidFill>
                <a:latin typeface="Garamond"/>
                <a:cs typeface="Garamond"/>
              </a:rPr>
              <a:t>Example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320"/>
              </a:lnSpc>
              <a:spcBef>
                <a:spcPts val="360"/>
              </a:spcBef>
            </a:pP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140">
                <a:solidFill>
                  <a:srgbClr val="292425"/>
                </a:solidFill>
                <a:latin typeface="Garamond"/>
                <a:cs typeface="Garamond"/>
              </a:rPr>
              <a:t>-E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10915</a:t>
            </a:r>
            <a:endParaRPr sz="1200">
              <a:latin typeface="Garamond"/>
              <a:cs typeface="Garamond"/>
            </a:endParaRPr>
          </a:p>
          <a:p>
            <a:pPr marL="12700">
              <a:lnSpc>
                <a:spcPts val="1200"/>
              </a:lnSpc>
            </a:pP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4500</a:t>
            </a:r>
            <a:endParaRPr sz="1200">
              <a:latin typeface="Garamond"/>
              <a:cs typeface="Garamond"/>
            </a:endParaRPr>
          </a:p>
          <a:p>
            <a:pPr marL="12700" marR="192405" indent="-635">
              <a:lnSpc>
                <a:spcPts val="1200"/>
              </a:lnSpc>
              <a:spcBef>
                <a:spcPts val="120"/>
              </a:spcBef>
              <a:tabLst>
                <a:tab pos="462280" algn="l"/>
              </a:tabLst>
            </a:pPr>
            <a:r>
              <a:rPr dirty="0" sz="1200" spc="-55">
                <a:solidFill>
                  <a:srgbClr val="292425"/>
                </a:solidFill>
                <a:latin typeface="Garamond"/>
                <a:cs typeface="Garamond"/>
              </a:rPr>
              <a:t>OK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12345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85">
                <a:solidFill>
                  <a:srgbClr val="292425"/>
                </a:solidFill>
                <a:latin typeface="Garamond"/>
                <a:cs typeface="Garamond"/>
              </a:rPr>
              <a:t>LUXFER</a:t>
            </a:r>
            <a:r>
              <a:rPr dirty="0" sz="1200" spc="-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MM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	</a:t>
            </a:r>
            <a:r>
              <a:rPr dirty="0" sz="1200" spc="-10">
                <a:solidFill>
                  <a:srgbClr val="292425"/>
                </a:solidFill>
                <a:latin typeface="Garamond"/>
                <a:cs typeface="Garamond"/>
              </a:rPr>
              <a:t>YY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REE: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78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5605" y="1728127"/>
            <a:ext cx="242697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D</a:t>
            </a:r>
            <a:r>
              <a:rPr dirty="0" sz="2200" spc="-90" b="1">
                <a:solidFill>
                  <a:srgbClr val="292425"/>
                </a:solidFill>
                <a:latin typeface="Arial"/>
                <a:cs typeface="Arial"/>
              </a:rPr>
              <a:t>O</a:t>
            </a:r>
            <a:r>
              <a:rPr dirty="0" sz="2200" spc="-265" b="1">
                <a:solidFill>
                  <a:srgbClr val="292425"/>
                </a:solidFill>
                <a:latin typeface="Arial"/>
                <a:cs typeface="Arial"/>
              </a:rPr>
              <a:t>T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-E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10915-4500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30541" y="2063407"/>
            <a:ext cx="130683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OK</a:t>
            </a:r>
            <a:r>
              <a:rPr dirty="0" sz="2200" spc="6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12345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48180" y="2063407"/>
            <a:ext cx="121920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75565">
              <a:lnSpc>
                <a:spcPct val="100000"/>
              </a:lnSpc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LUXFER REE:</a:t>
            </a:r>
            <a:r>
              <a:rPr dirty="0" sz="2200" spc="-30" b="1">
                <a:solidFill>
                  <a:srgbClr val="29242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78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71777" y="2398687"/>
            <a:ext cx="100393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0085" algn="l"/>
              </a:tabLst>
            </a:pPr>
            <a:r>
              <a:rPr dirty="0" sz="2200" b="1">
                <a:solidFill>
                  <a:srgbClr val="292425"/>
                </a:solidFill>
                <a:latin typeface="Arial"/>
                <a:cs typeface="Arial"/>
              </a:rPr>
              <a:t>5	98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88261" y="1579880"/>
            <a:ext cx="4620895" cy="2277745"/>
          </a:xfrm>
          <a:custGeom>
            <a:avLst/>
            <a:gdLst/>
            <a:ahLst/>
            <a:cxnLst/>
            <a:rect l="l" t="t" r="r" b="b"/>
            <a:pathLst>
              <a:path w="4620895" h="2277745">
                <a:moveTo>
                  <a:pt x="0" y="0"/>
                </a:moveTo>
                <a:lnTo>
                  <a:pt x="4620768" y="0"/>
                </a:lnTo>
                <a:lnTo>
                  <a:pt x="4620768" y="2277491"/>
                </a:lnTo>
                <a:lnTo>
                  <a:pt x="0" y="2277491"/>
                </a:lnTo>
                <a:lnTo>
                  <a:pt x="0" y="0"/>
                </a:lnTo>
                <a:close/>
              </a:path>
            </a:pathLst>
          </a:custGeom>
          <a:ln w="84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5280" y="1596771"/>
            <a:ext cx="4587240" cy="2244090"/>
          </a:xfrm>
          <a:custGeom>
            <a:avLst/>
            <a:gdLst/>
            <a:ahLst/>
            <a:cxnLst/>
            <a:rect l="l" t="t" r="r" b="b"/>
            <a:pathLst>
              <a:path w="4587240" h="2244090">
                <a:moveTo>
                  <a:pt x="0" y="0"/>
                </a:moveTo>
                <a:lnTo>
                  <a:pt x="4586732" y="0"/>
                </a:lnTo>
                <a:lnTo>
                  <a:pt x="4586732" y="2243708"/>
                </a:lnTo>
                <a:lnTo>
                  <a:pt x="0" y="2243708"/>
                </a:lnTo>
                <a:lnTo>
                  <a:pt x="0" y="0"/>
                </a:lnTo>
                <a:close/>
              </a:path>
            </a:pathLst>
          </a:custGeom>
          <a:ln w="84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6435051"/>
            <a:ext cx="5242560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9539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5.</a:t>
            </a:r>
            <a:endParaRPr sz="1400">
              <a:latin typeface="Garamond"/>
              <a:cs typeface="Garamond"/>
            </a:endParaRPr>
          </a:p>
          <a:p>
            <a:pPr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-10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200" spc="-90">
                <a:solidFill>
                  <a:srgbClr val="292425"/>
                </a:solidFill>
                <a:latin typeface="Garamond"/>
                <a:cs typeface="Garamond"/>
              </a:rPr>
              <a:t>A-LITE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Model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#1502,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wide-angle,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hand-lighted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m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gnifier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5">
                <a:solidFill>
                  <a:srgbClr val="292425"/>
                </a:solidFill>
                <a:latin typeface="Garamond"/>
                <a:cs typeface="Garamond"/>
              </a:rPr>
              <a:t>USA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Limited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section.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87450" y="751205"/>
            <a:ext cx="5859780" cy="5350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6175" y="688594"/>
            <a:ext cx="5937250" cy="5480050"/>
          </a:xfrm>
          <a:custGeom>
            <a:avLst/>
            <a:gdLst/>
            <a:ahLst/>
            <a:cxnLst/>
            <a:rect l="l" t="t" r="r" b="b"/>
            <a:pathLst>
              <a:path w="5937250" h="5480050">
                <a:moveTo>
                  <a:pt x="0" y="0"/>
                </a:moveTo>
                <a:lnTo>
                  <a:pt x="5937250" y="0"/>
                </a:lnTo>
                <a:lnTo>
                  <a:pt x="5937250" y="5480050"/>
                </a:lnTo>
                <a:lnTo>
                  <a:pt x="0" y="54800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6372935"/>
            <a:ext cx="5317490" cy="73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5244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6.</a:t>
            </a:r>
            <a:endParaRPr sz="1400">
              <a:latin typeface="Garamond"/>
              <a:cs typeface="Garamond"/>
            </a:endParaRPr>
          </a:p>
          <a:p>
            <a:pPr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Dental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mi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position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light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sou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ce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adequate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illuminate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whi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user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per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successful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inspection.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2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20.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2950" y="720470"/>
            <a:ext cx="5824728" cy="5070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8975" y="688594"/>
            <a:ext cx="5937250" cy="5137150"/>
          </a:xfrm>
          <a:custGeom>
            <a:avLst/>
            <a:gdLst/>
            <a:ahLst/>
            <a:cxnLst/>
            <a:rect l="l" t="t" r="r" b="b"/>
            <a:pathLst>
              <a:path w="5937250" h="5137150">
                <a:moveTo>
                  <a:pt x="0" y="0"/>
                </a:moveTo>
                <a:lnTo>
                  <a:pt x="5937250" y="0"/>
                </a:lnTo>
                <a:lnTo>
                  <a:pt x="5937250" y="5137150"/>
                </a:lnTo>
                <a:lnTo>
                  <a:pt x="0" y="51371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4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839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2972" y="673701"/>
            <a:ext cx="5369560" cy="669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">
              <a:lnSpc>
                <a:spcPct val="100000"/>
              </a:lnSpc>
            </a:pPr>
            <a:r>
              <a:rPr dirty="0" sz="1400" spc="-10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-75" b="1">
                <a:solidFill>
                  <a:srgbClr val="292425"/>
                </a:solidFill>
                <a:latin typeface="Garamond"/>
                <a:cs typeface="Garamond"/>
              </a:rPr>
              <a:t>TEGORIZING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14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400" spc="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-80" b="1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endParaRPr sz="1400">
              <a:latin typeface="Garamond"/>
              <a:cs typeface="Garamond"/>
            </a:endParaRPr>
          </a:p>
          <a:p>
            <a:pPr marL="12700" marR="158115">
              <a:lnSpc>
                <a:spcPts val="1300"/>
              </a:lnSpc>
              <a:spcBef>
                <a:spcPts val="580"/>
              </a:spcBef>
            </a:pP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come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iety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models,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sizes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eatu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basic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called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all-metal)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composite.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maintenance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both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full-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100" spc="-70" b="1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endParaRPr sz="1100">
              <a:latin typeface="Garamond"/>
              <a:cs typeface="Garamond"/>
            </a:endParaRPr>
          </a:p>
          <a:p>
            <a:pPr marL="12700" marR="45720">
              <a:lnSpc>
                <a:spcPts val="1300"/>
              </a:lnSpc>
              <a:spcBef>
                <a:spcPts val="64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made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aluminum.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US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Depa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tment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0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anspo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tation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(D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(in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luding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s).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essed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Gas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Association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(CGA)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C-6.1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baseline="35353" sz="825" spc="-52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baseline="35353" sz="825" spc="-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egulations,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amiliar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C-6.1.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endParaRPr sz="1100">
              <a:latin typeface="Garamond"/>
              <a:cs typeface="Garamond"/>
            </a:endParaRPr>
          </a:p>
          <a:p>
            <a:pPr marL="12700" marR="110489">
              <a:lnSpc>
                <a:spcPts val="1300"/>
              </a:lnSpc>
              <a:spcBef>
                <a:spcPts val="640"/>
              </a:spcBef>
            </a:pP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consist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all-aluminum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“liner”</a:t>
            </a:r>
            <a:r>
              <a:rPr dirty="0" sz="1100" spc="-11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esin-imp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egnated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carbon,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vla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and/or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glass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Glossa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8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definitions,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especial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)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component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holds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place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fibe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472440">
              <a:lnSpc>
                <a:spcPts val="1300"/>
              </a:lnSpc>
              <a:spcBef>
                <a:spcPts val="600"/>
              </a:spcBef>
            </a:pP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basic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hoop-wrapped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 b="1">
                <a:solidFill>
                  <a:srgbClr val="292425"/>
                </a:solidFill>
                <a:latin typeface="Garamond"/>
                <a:cs typeface="Garamond"/>
              </a:rPr>
              <a:t>full-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wrapped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(also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9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total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apped).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HOOP-WRAPPE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 b="1">
                <a:solidFill>
                  <a:srgbClr val="292425"/>
                </a:solidFill>
                <a:latin typeface="Garamond"/>
                <a:cs typeface="Garamond"/>
              </a:rPr>
              <a:t>CYLINDERS</a:t>
            </a:r>
            <a:r>
              <a:rPr dirty="0" sz="1100" spc="-20" b="1">
                <a:solidFill>
                  <a:srgbClr val="292425"/>
                </a:solidFill>
                <a:latin typeface="Garamond"/>
                <a:cs typeface="Garamond"/>
              </a:rPr>
              <a:t>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Thes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combinatio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xpose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aluminu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composit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i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cylind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ica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tion.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-55" b="1">
                <a:solidFill>
                  <a:srgbClr val="292425"/>
                </a:solidFill>
                <a:latin typeface="Garamond"/>
                <a:cs typeface="Garamond"/>
              </a:rPr>
              <a:t>FULL-WRAPPED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CYLINDERS: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alu-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minum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line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non-composite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visi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outside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full-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6),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connects.</a:t>
            </a:r>
            <a:endParaRPr sz="1100">
              <a:latin typeface="Garamond"/>
              <a:cs typeface="Garamond"/>
            </a:endParaRPr>
          </a:p>
          <a:p>
            <a:pPr marL="12700" marR="50800">
              <a:lnSpc>
                <a:spcPts val="1300"/>
              </a:lnSpc>
              <a:spcBef>
                <a:spcPts val="600"/>
              </a:spcBef>
            </a:pP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egulates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applic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eg-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ulations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ence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amphlet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C-6.2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(see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APPENDIX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F).</a:t>
            </a:r>
            <a:endParaRPr sz="1100">
              <a:latin typeface="Garamond"/>
              <a:cs typeface="Garamond"/>
            </a:endParaRPr>
          </a:p>
          <a:p>
            <a:pPr marL="12700" marR="69850">
              <a:lnSpc>
                <a:spcPts val="1300"/>
              </a:lnSpc>
            </a:pP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7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9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USA,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count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8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eg-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ulations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amilia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wit</a:t>
            </a:r>
            <a:r>
              <a:rPr dirty="0" sz="1100" spc="80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mos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cu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sio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C-6.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hand.</a:t>
            </a:r>
            <a:endParaRPr sz="1100">
              <a:latin typeface="Garamond"/>
              <a:cs typeface="Garamond"/>
            </a:endParaRPr>
          </a:p>
          <a:p>
            <a:pPr marL="12700" marR="195580">
              <a:lnSpc>
                <a:spcPts val="1300"/>
              </a:lnSpc>
              <a:spcBef>
                <a:spcPts val="600"/>
              </a:spcBef>
            </a:pP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inspect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whether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full-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ies: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>
                <a:solidFill>
                  <a:srgbClr val="292425"/>
                </a:solidFill>
                <a:latin typeface="Garamond"/>
                <a:cs typeface="Garamond"/>
              </a:rPr>
              <a:t>GROUPS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 b="1">
                <a:solidFill>
                  <a:srgbClr val="292425"/>
                </a:solidFill>
                <a:latin typeface="Garamond"/>
                <a:cs typeface="Garamond"/>
              </a:rPr>
              <a:t>A,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B,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 b="1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198755">
              <a:lnSpc>
                <a:spcPts val="1300"/>
              </a:lnSpc>
              <a:spcBef>
                <a:spcPts val="600"/>
              </a:spcBef>
            </a:pPr>
            <a:r>
              <a:rPr dirty="0" sz="1100" spc="-1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Number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efix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code.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xamples,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FIGURES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4.)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Then,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look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ind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identification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ocess,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oup.</a:t>
            </a:r>
            <a:endParaRPr sz="11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5897179"/>
            <a:ext cx="5373370" cy="73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7.</a:t>
            </a:r>
            <a:endParaRPr sz="1400">
              <a:latin typeface="Garamond"/>
              <a:cs typeface="Garamond"/>
            </a:endParaRPr>
          </a:p>
          <a:p>
            <a:pPr algn="just"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7,</a:t>
            </a:r>
            <a:r>
              <a:rPr dirty="0" sz="1200" spc="-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sectional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eaded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ea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ounded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ect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-1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2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16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17.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4750" y="729361"/>
            <a:ext cx="5884163" cy="48265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6175" y="688594"/>
            <a:ext cx="5937250" cy="4908550"/>
          </a:xfrm>
          <a:custGeom>
            <a:avLst/>
            <a:gdLst/>
            <a:ahLst/>
            <a:cxnLst/>
            <a:rect l="l" t="t" r="r" b="b"/>
            <a:pathLst>
              <a:path w="5937250" h="4908550">
                <a:moveTo>
                  <a:pt x="0" y="0"/>
                </a:moveTo>
                <a:lnTo>
                  <a:pt x="5937250" y="0"/>
                </a:lnTo>
                <a:lnTo>
                  <a:pt x="5937250" y="4908550"/>
                </a:lnTo>
                <a:lnTo>
                  <a:pt x="0" y="49085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68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5863005"/>
            <a:ext cx="5374005" cy="73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8.</a:t>
            </a:r>
            <a:endParaRPr sz="1400">
              <a:latin typeface="Garamond"/>
              <a:cs typeface="Garamond"/>
            </a:endParaRPr>
          </a:p>
          <a:p>
            <a:pPr algn="just"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8,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sectional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bottom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eadeda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ea.</a:t>
            </a:r>
            <a:r>
              <a:rPr dirty="0" sz="12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old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has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definite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ba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k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shoulde</a:t>
            </a:r>
            <a:r>
              <a:rPr dirty="0" sz="12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See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PH</a:t>
            </a:r>
            <a:r>
              <a:rPr dirty="0" sz="1200" spc="-8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-65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14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15.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9300" y="722502"/>
            <a:ext cx="5811011" cy="48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8975" y="675894"/>
            <a:ext cx="5937250" cy="4908550"/>
          </a:xfrm>
          <a:custGeom>
            <a:avLst/>
            <a:gdLst/>
            <a:ahLst/>
            <a:cxnLst/>
            <a:rect l="l" t="t" r="r" b="b"/>
            <a:pathLst>
              <a:path w="5937250" h="4908550">
                <a:moveTo>
                  <a:pt x="0" y="0"/>
                </a:moveTo>
                <a:lnTo>
                  <a:pt x="5937250" y="0"/>
                </a:lnTo>
                <a:lnTo>
                  <a:pt x="5937250" y="4908550"/>
                </a:lnTo>
                <a:lnTo>
                  <a:pt x="0" y="49085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9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32204" y="5451841"/>
            <a:ext cx="5441315" cy="8839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0">
                <a:solidFill>
                  <a:srgbClr val="292425"/>
                </a:solidFill>
                <a:latin typeface="Garamond"/>
                <a:cs typeface="Garamond"/>
              </a:rPr>
              <a:t>9.</a:t>
            </a:r>
            <a:endParaRPr sz="1400">
              <a:latin typeface="Garamond"/>
              <a:cs typeface="Garamond"/>
            </a:endParaRPr>
          </a:p>
          <a:p>
            <a:pPr algn="just"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75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9,</a:t>
            </a:r>
            <a:r>
              <a:rPr dirty="0" sz="1200" spc="-16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ious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shapes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om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sectional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vi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6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-1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200" spc="-17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2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gap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section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pits</a:t>
            </a:r>
            <a:r>
              <a:rPr dirty="0" sz="12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ep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esents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whe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all,</a:t>
            </a:r>
            <a:r>
              <a:rPr dirty="0" sz="1200" spc="-1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metal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as,</a:t>
            </a:r>
            <a:r>
              <a:rPr dirty="0" sz="1200" spc="-1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pitting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began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oss</a:t>
            </a:r>
            <a:r>
              <a:rPr dirty="0" sz="1200" spc="-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sections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eat</a:t>
            </a:r>
            <a:r>
              <a:rPr dirty="0" sz="1200" spc="1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gnified.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9350" y="691870"/>
            <a:ext cx="5930900" cy="44448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6175" y="688594"/>
            <a:ext cx="5937250" cy="4451350"/>
          </a:xfrm>
          <a:custGeom>
            <a:avLst/>
            <a:gdLst/>
            <a:ahLst/>
            <a:cxnLst/>
            <a:rect l="l" t="t" r="r" b="b"/>
            <a:pathLst>
              <a:path w="5937250" h="4451350">
                <a:moveTo>
                  <a:pt x="0" y="0"/>
                </a:moveTo>
                <a:lnTo>
                  <a:pt x="5937250" y="0"/>
                </a:lnTo>
                <a:lnTo>
                  <a:pt x="5937250" y="4451350"/>
                </a:lnTo>
                <a:lnTo>
                  <a:pt x="0" y="44513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70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3915" y="9238811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3000" y="7244752"/>
            <a:ext cx="5374005" cy="73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10.</a:t>
            </a:r>
            <a:endParaRPr sz="1400">
              <a:latin typeface="Garamond"/>
              <a:cs typeface="Garamond"/>
            </a:endParaRPr>
          </a:p>
          <a:p>
            <a:pPr marL="12700">
              <a:lnSpc>
                <a:spcPts val="1320"/>
              </a:lnSpc>
              <a:spcBef>
                <a:spcPts val="320"/>
              </a:spcBef>
            </a:pP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(A)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xte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(B)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cut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9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endParaRPr sz="1200">
              <a:latin typeface="Garamond"/>
              <a:cs typeface="Garamond"/>
            </a:endParaRPr>
          </a:p>
          <a:p>
            <a:pPr marL="12700" marR="5080">
              <a:lnSpc>
                <a:spcPts val="1200"/>
              </a:lnSpc>
              <a:spcBef>
                <a:spcPts val="120"/>
              </a:spcBef>
            </a:pP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(A)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sh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90">
                <a:solidFill>
                  <a:srgbClr val="292425"/>
                </a:solidFill>
                <a:latin typeface="Garamond"/>
                <a:cs typeface="Garamond"/>
              </a:rPr>
              <a:t>ws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same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inte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nal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-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-1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use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along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2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14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-8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bul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2150" y="691769"/>
            <a:ext cx="5786628" cy="6235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8975" y="688594"/>
            <a:ext cx="5937250" cy="6280150"/>
          </a:xfrm>
          <a:custGeom>
            <a:avLst/>
            <a:gdLst/>
            <a:ahLst/>
            <a:cxnLst/>
            <a:rect l="l" t="t" r="r" b="b"/>
            <a:pathLst>
              <a:path w="5937250" h="6280150">
                <a:moveTo>
                  <a:pt x="0" y="0"/>
                </a:moveTo>
                <a:lnTo>
                  <a:pt x="5937250" y="0"/>
                </a:lnTo>
                <a:lnTo>
                  <a:pt x="5937250" y="6280150"/>
                </a:lnTo>
                <a:lnTo>
                  <a:pt x="0" y="62801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0690" y="9238811"/>
            <a:ext cx="1968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0" i="1">
                <a:solidFill>
                  <a:srgbClr val="292425"/>
                </a:solidFill>
                <a:latin typeface="Garamond"/>
                <a:cs typeface="Garamond"/>
              </a:rPr>
              <a:t>7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4690135"/>
            <a:ext cx="5374005" cy="73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90">
                <a:solidFill>
                  <a:srgbClr val="292425"/>
                </a:solidFill>
                <a:latin typeface="Garamond"/>
                <a:cs typeface="Garamond"/>
              </a:rPr>
              <a:t>FIGURE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11.</a:t>
            </a:r>
            <a:endParaRPr sz="1400">
              <a:latin typeface="Garamond"/>
              <a:cs typeface="Garamond"/>
            </a:endParaRPr>
          </a:p>
          <a:p>
            <a:pPr algn="just" marL="12700" marR="5080">
              <a:lnSpc>
                <a:spcPts val="1200"/>
              </a:lnSpc>
              <a:spcBef>
                <a:spcPts val="560"/>
              </a:spcBef>
            </a:pPr>
            <a:r>
              <a:rPr dirty="0" sz="1200" spc="-140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200" spc="-1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side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ith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set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base</a:t>
            </a:r>
            <a:r>
              <a:rPr dirty="0" sz="1200" spc="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sphe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ical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adius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wn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section,</a:t>
            </a:r>
            <a:r>
              <a:rPr dirty="0" sz="1200" spc="-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find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eatest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gap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70">
                <a:solidFill>
                  <a:srgbClr val="292425"/>
                </a:solidFill>
                <a:latin typeface="Garamond"/>
                <a:cs typeface="Garamond"/>
              </a:rPr>
              <a:t>bet</a:t>
            </a:r>
            <a:r>
              <a:rPr dirty="0" sz="1200" spc="10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75">
                <a:solidFill>
                  <a:srgbClr val="292425"/>
                </a:solidFill>
                <a:latin typeface="Garamond"/>
                <a:cs typeface="Garamond"/>
              </a:rPr>
              <a:t>een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10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35">
                <a:solidFill>
                  <a:srgbClr val="292425"/>
                </a:solidFill>
                <a:latin typeface="Garamond"/>
                <a:cs typeface="Garamond"/>
              </a:rPr>
              <a:t>st</a:t>
            </a:r>
            <a:r>
              <a:rPr dirty="0" sz="1200" spc="2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aight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200" spc="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200" spc="8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0">
                <a:solidFill>
                  <a:srgbClr val="292425"/>
                </a:solidFill>
                <a:latin typeface="Garamond"/>
                <a:cs typeface="Garamond"/>
              </a:rPr>
              <a:t>sid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200" spc="150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4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2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60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200" spc="-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200" spc="55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9350" y="739140"/>
            <a:ext cx="5811011" cy="3492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6175" y="735965"/>
            <a:ext cx="5937250" cy="3651250"/>
          </a:xfrm>
          <a:custGeom>
            <a:avLst/>
            <a:gdLst/>
            <a:ahLst/>
            <a:cxnLst/>
            <a:rect l="l" t="t" r="r" b="b"/>
            <a:pathLst>
              <a:path w="5937250" h="3651250">
                <a:moveTo>
                  <a:pt x="0" y="0"/>
                </a:moveTo>
                <a:lnTo>
                  <a:pt x="5937250" y="0"/>
                </a:lnTo>
                <a:lnTo>
                  <a:pt x="5937250" y="3651250"/>
                </a:lnTo>
                <a:lnTo>
                  <a:pt x="0" y="365125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238811"/>
            <a:ext cx="21539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60" i="1">
                <a:solidFill>
                  <a:srgbClr val="292425"/>
                </a:solidFill>
                <a:latin typeface="Garamond"/>
                <a:cs typeface="Garamond"/>
              </a:rPr>
              <a:t>Lux</a:t>
            </a:r>
            <a:r>
              <a:rPr dirty="0" sz="1200" spc="-15" i="1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200" spc="165" i="1">
                <a:solidFill>
                  <a:srgbClr val="292425"/>
                </a:solidFill>
                <a:latin typeface="Garamond"/>
                <a:cs typeface="Garamond"/>
              </a:rPr>
              <a:t>er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5" i="1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200" spc="-20" i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200" spc="-165" i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40" i="1">
                <a:solidFill>
                  <a:srgbClr val="292425"/>
                </a:solidFill>
                <a:latin typeface="Garamond"/>
                <a:cs typeface="Garamond"/>
              </a:rPr>
              <a:t>Guide</a:t>
            </a:r>
            <a:r>
              <a:rPr dirty="0" sz="1200" spc="-7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325" i="1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200" spc="200" i="1">
                <a:solidFill>
                  <a:srgbClr val="292425"/>
                </a:solidFill>
                <a:latin typeface="Garamond"/>
                <a:cs typeface="Garamond"/>
              </a:rPr>
              <a:t>olume</a:t>
            </a:r>
            <a:r>
              <a:rPr dirty="0" sz="1200" spc="-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-120" i="1">
                <a:solidFill>
                  <a:srgbClr val="292425"/>
                </a:solidFill>
                <a:latin typeface="Garamond"/>
                <a:cs typeface="Garamond"/>
              </a:rPr>
              <a:t>T</a:t>
            </a:r>
            <a:r>
              <a:rPr dirty="0" sz="1200" spc="270" i="1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200" spc="225" i="1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6155" y="9238811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5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21981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193" y="3172527"/>
            <a:ext cx="5360670" cy="5866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8100">
              <a:lnSpc>
                <a:spcPts val="1300"/>
              </a:lnSpc>
            </a:pP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NOTE: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Remembe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 u="sng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your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follow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u="sng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 u="sng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portions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every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our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ene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guidance:</a:t>
            </a:r>
            <a:endParaRPr sz="1100">
              <a:latin typeface="Garamond"/>
              <a:cs typeface="Garamond"/>
            </a:endParaRPr>
          </a:p>
          <a:p>
            <a:pPr marL="127000" marR="6350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-6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66040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 b="1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lude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hoop-w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1587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5" b="1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lim-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16573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3825" algn="l"/>
              </a:tabLst>
            </a:pP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 b="1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carbon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full-w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apped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s.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120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oll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limits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7620">
              <a:lnSpc>
                <a:spcPts val="1300"/>
              </a:lnSpc>
              <a:spcBef>
                <a:spcPts val="600"/>
              </a:spcBef>
            </a:pPr>
            <a:r>
              <a:rPr dirty="0" sz="1100" spc="-1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impo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tant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that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asion,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dents,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digs,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at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hes,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cuts,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es,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etc.)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sur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aces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ized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into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els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CGA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C-6.2.</a:t>
            </a:r>
            <a:r>
              <a:rPr dirty="0" sz="1100" spc="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1,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indent="-114300">
              <a:lnSpc>
                <a:spcPct val="100000"/>
              </a:lnSpc>
              <a:spcBef>
                <a:spcPts val="54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3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condemnation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0" marR="137160" indent="-114300">
              <a:lnSpc>
                <a:spcPts val="1300"/>
              </a:lnSpc>
              <a:spcBef>
                <a:spcPts val="64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vice.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with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-15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2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c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hooses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not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ha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v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container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(or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egulato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autho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ity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doesn't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epai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ed),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condemned.</a:t>
            </a:r>
            <a:endParaRPr sz="1100">
              <a:latin typeface="Garamond"/>
              <a:cs typeface="Garamond"/>
            </a:endParaRPr>
          </a:p>
          <a:p>
            <a:pPr algn="just" marL="127000" marR="263525" indent="-114300">
              <a:lnSpc>
                <a:spcPts val="1300"/>
              </a:lnSpc>
              <a:spcBef>
                <a:spcPts val="600"/>
              </a:spcBef>
              <a:buClr>
                <a:srgbClr val="292425"/>
              </a:buClr>
              <a:buFont typeface="Garamond"/>
              <a:buChar char="•"/>
              <a:tabLst>
                <a:tab pos="127635" algn="l"/>
              </a:tabLst>
            </a:pPr>
            <a:r>
              <a:rPr dirty="0" sz="1100" spc="30" b="1">
                <a:solidFill>
                  <a:srgbClr val="292425"/>
                </a:solidFill>
                <a:latin typeface="Garamond"/>
                <a:cs typeface="Garamond"/>
              </a:rPr>
              <a:t>Level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75" b="1">
                <a:solidFill>
                  <a:srgbClr val="292425"/>
                </a:solidFill>
                <a:latin typeface="Garamond"/>
                <a:cs typeface="Garamond"/>
              </a:rPr>
              <a:t>1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usual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noted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eco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d/log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wner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5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m</a:t>
            </a:r>
            <a:r>
              <a:rPr dirty="0" baseline="35353" sz="825" spc="-52">
                <a:solidFill>
                  <a:srgbClr val="292425"/>
                </a:solidFill>
                <a:latin typeface="Garamond"/>
                <a:cs typeface="Garamond"/>
              </a:rPr>
              <a:t>D</a:t>
            </a:r>
            <a:r>
              <a:rPr dirty="0" baseline="35353" sz="8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baseline="35353" sz="825" spc="67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 cylinder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accept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le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0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tu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se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vice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(p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viding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passes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est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visual</a:t>
            </a:r>
            <a:r>
              <a:rPr dirty="0" sz="1100" spc="2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its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egular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yd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otest).</a:t>
            </a:r>
            <a:endParaRPr sz="1100">
              <a:latin typeface="Garamond"/>
              <a:cs typeface="Garamond"/>
            </a:endParaRPr>
          </a:p>
          <a:p>
            <a:pPr marL="12700" marR="76835">
              <a:lnSpc>
                <a:spcPts val="1300"/>
              </a:lnSpc>
              <a:spcBef>
                <a:spcPts val="600"/>
              </a:spcBef>
            </a:pP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Remembe</a:t>
            </a:r>
            <a:r>
              <a:rPr dirty="0" sz="1100" spc="-6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dam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cate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ization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 u="sng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po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tion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20">
                <a:solidFill>
                  <a:srgbClr val="292425"/>
                </a:solidFill>
                <a:latin typeface="Garamond"/>
                <a:cs typeface="Garamond"/>
              </a:rPr>
              <a:t>SC</a:t>
            </a:r>
            <a:r>
              <a:rPr dirty="0" sz="1100" spc="-35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100" spc="-7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-5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ysical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conditions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mate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ials.</a:t>
            </a:r>
            <a:endParaRPr sz="1100">
              <a:latin typeface="Garamond"/>
              <a:cs typeface="Garamond"/>
            </a:endParaRPr>
          </a:p>
          <a:p>
            <a:pPr marL="12700" marR="37465">
              <a:lnSpc>
                <a:spcPts val="1300"/>
              </a:lnSpc>
              <a:spcBef>
                <a:spcPts val="600"/>
              </a:spcBef>
            </a:pP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NOTE:</a:t>
            </a:r>
            <a:r>
              <a:rPr dirty="0" sz="1100" spc="-8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Remembe</a:t>
            </a:r>
            <a:r>
              <a:rPr dirty="0" sz="1100" spc="-4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,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these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 b="1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materials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00" b="1">
                <a:solidFill>
                  <a:srgbClr val="292425"/>
                </a:solidFill>
                <a:latin typeface="Garamond"/>
                <a:cs typeface="Garamond"/>
              </a:rPr>
              <a:t>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your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r>
              <a:rPr dirty="0" sz="110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25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-50" b="1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must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follow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inspection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130" b="1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100" spc="9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ocedu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45" b="1">
                <a:solidFill>
                  <a:srgbClr val="292425"/>
                </a:solidFill>
                <a:latin typeface="Garamond"/>
                <a:cs typeface="Garamond"/>
              </a:rPr>
              <a:t>es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for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5" b="1">
                <a:solidFill>
                  <a:srgbClr val="292425"/>
                </a:solidFill>
                <a:latin typeface="Garamond"/>
                <a:cs typeface="Garamond"/>
              </a:rPr>
              <a:t>any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 b="1">
                <a:solidFill>
                  <a:srgbClr val="292425"/>
                </a:solidFill>
                <a:latin typeface="Garamond"/>
                <a:cs typeface="Garamond"/>
              </a:rPr>
              <a:t>and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 b="1">
                <a:solidFill>
                  <a:srgbClr val="292425"/>
                </a:solidFill>
                <a:latin typeface="Garamond"/>
                <a:cs typeface="Garamond"/>
              </a:rPr>
              <a:t>all</a:t>
            </a:r>
            <a:r>
              <a:rPr dirty="0" sz="1100" spc="4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aluminum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portions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0" b="1">
                <a:solidFill>
                  <a:srgbClr val="292425"/>
                </a:solidFill>
                <a:latin typeface="Garamond"/>
                <a:cs typeface="Garamond"/>
              </a:rPr>
              <a:t>of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80" b="1">
                <a:solidFill>
                  <a:srgbClr val="292425"/>
                </a:solidFill>
                <a:latin typeface="Garamond"/>
                <a:cs typeface="Garamond"/>
              </a:rPr>
              <a:t>every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composite</a:t>
            </a:r>
            <a:r>
              <a:rPr dirty="0" sz="1100" spc="60" b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75" b="1">
                <a:solidFill>
                  <a:srgbClr val="292425"/>
                </a:solidFill>
                <a:latin typeface="Garamond"/>
                <a:cs typeface="Garamond"/>
              </a:rPr>
              <a:t>cylinde</a:t>
            </a:r>
            <a:r>
              <a:rPr dirty="0" sz="1100" spc="-15" b="1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20" b="1">
                <a:solidFill>
                  <a:srgbClr val="292425"/>
                </a:solidFill>
                <a:latin typeface="Garamond"/>
                <a:cs typeface="Garamond"/>
              </a:rPr>
              <a:t>.</a:t>
            </a:r>
            <a:endParaRPr sz="1100">
              <a:latin typeface="Garamond"/>
              <a:cs typeface="Garamond"/>
            </a:endParaRPr>
          </a:p>
          <a:p>
            <a:pPr marL="12700" marR="5080">
              <a:lnSpc>
                <a:spcPts val="1300"/>
              </a:lnSpc>
              <a:spcBef>
                <a:spcPts val="600"/>
              </a:spcBef>
            </a:pP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Be</a:t>
            </a:r>
            <a:r>
              <a:rPr dirty="0" sz="1100" spc="-30">
                <a:solidFill>
                  <a:srgbClr val="292425"/>
                </a:solidFill>
                <a:latin typeface="Garamond"/>
                <a:cs typeface="Garamond"/>
              </a:rPr>
              <a:t>f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begin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n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inspection,</a:t>
            </a:r>
            <a:r>
              <a:rPr dirty="0" sz="1100" spc="-9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ou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will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also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5">
                <a:solidFill>
                  <a:srgbClr val="292425"/>
                </a:solidFill>
                <a:latin typeface="Garamond"/>
                <a:cs typeface="Garamond"/>
              </a:rPr>
              <a:t>need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kn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45">
                <a:solidFill>
                  <a:srgbClr val="292425"/>
                </a:solidFill>
                <a:latin typeface="Garamond"/>
                <a:cs typeface="Garamond"/>
              </a:rPr>
              <a:t>w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cylinder</a:t>
            </a:r>
            <a:r>
              <a:rPr dirty="0" sz="1100" spc="-25">
                <a:solidFill>
                  <a:srgbClr val="292425"/>
                </a:solidFill>
                <a:latin typeface="Garamond"/>
                <a:cs typeface="Garamond"/>
              </a:rPr>
              <a:t>’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type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in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o</a:t>
            </a:r>
            <a:r>
              <a:rPr dirty="0" sz="1100" spc="1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der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dete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mine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">
                <a:solidFill>
                  <a:srgbClr val="292425"/>
                </a:solidFill>
                <a:latin typeface="Garamond"/>
                <a:cs typeface="Garamond"/>
              </a:rPr>
              <a:t>if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the</a:t>
            </a:r>
            <a:r>
              <a:rPr dirty="0" sz="1100" spc="30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7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enough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eads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to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60">
                <a:solidFill>
                  <a:srgbClr val="292425"/>
                </a:solidFill>
                <a:latin typeface="Garamond"/>
                <a:cs typeface="Garamond"/>
              </a:rPr>
              <a:t>meet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40">
                <a:solidFill>
                  <a:srgbClr val="292425"/>
                </a:solidFill>
                <a:latin typeface="Garamond"/>
                <a:cs typeface="Garamond"/>
              </a:rPr>
              <a:t>th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ead</a:t>
            </a:r>
            <a:r>
              <a:rPr dirty="0" sz="1100" spc="4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100" spc="2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5">
                <a:solidFill>
                  <a:srgbClr val="292425"/>
                </a:solidFill>
                <a:latin typeface="Garamond"/>
                <a:cs typeface="Garamond"/>
              </a:rPr>
              <a:t>equi</a:t>
            </a:r>
            <a:r>
              <a:rPr dirty="0" sz="1100" spc="35">
                <a:solidFill>
                  <a:srgbClr val="292425"/>
                </a:solidFill>
                <a:latin typeface="Garamond"/>
                <a:cs typeface="Garamond"/>
              </a:rPr>
              <a:t>r</a:t>
            </a:r>
            <a:r>
              <a:rPr dirty="0" sz="1100" spc="50">
                <a:solidFill>
                  <a:srgbClr val="292425"/>
                </a:solidFill>
                <a:latin typeface="Garamond"/>
                <a:cs typeface="Garamond"/>
              </a:rPr>
              <a:t>ements.</a:t>
            </a:r>
            <a:endParaRPr sz="1100">
              <a:latin typeface="Garamond"/>
              <a:cs typeface="Garamond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92072" y="688975"/>
          <a:ext cx="5394325" cy="243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942"/>
                <a:gridCol w="664718"/>
                <a:gridCol w="673989"/>
                <a:gridCol w="653541"/>
                <a:gridCol w="681355"/>
                <a:gridCol w="683513"/>
                <a:gridCol w="656463"/>
                <a:gridCol w="674497"/>
              </a:tblGrid>
              <a:tr h="221488">
                <a:tc gridSpan="2"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GROUP</a:t>
                      </a:r>
                      <a:r>
                        <a:rPr dirty="0" sz="1200" spc="65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A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43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Garamond"/>
                          <a:cs typeface="Garamond"/>
                        </a:rPr>
                        <a:t>GROUP</a:t>
                      </a:r>
                      <a:r>
                        <a:rPr dirty="0" sz="1200" spc="65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latin typeface="Garamond"/>
                          <a:cs typeface="Garamond"/>
                        </a:rPr>
                        <a:t>B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Garamond"/>
                          <a:cs typeface="Garamond"/>
                        </a:rPr>
                        <a:t>GROUP</a:t>
                      </a:r>
                      <a:r>
                        <a:rPr dirty="0" sz="1200" spc="65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latin typeface="Garamond"/>
                          <a:cs typeface="Garamond"/>
                        </a:rPr>
                        <a:t>C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Garamond"/>
                          <a:cs typeface="Garamond"/>
                        </a:rPr>
                        <a:t>GROUP</a:t>
                      </a:r>
                      <a:r>
                        <a:rPr dirty="0" sz="1200" spc="65" b="1"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200" b="1">
                          <a:latin typeface="Garamond"/>
                          <a:cs typeface="Garamond"/>
                        </a:rPr>
                        <a:t>D</a:t>
                      </a:r>
                      <a:endParaRPr sz="12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92710" marR="95250" indent="94615">
                        <a:lnSpc>
                          <a:spcPct val="74100"/>
                        </a:lnSpc>
                      </a:pPr>
                      <a:r>
                        <a:rPr dirty="0" sz="900" b="1">
                          <a:latin typeface="Garamond"/>
                          <a:cs typeface="Garamond"/>
                        </a:rPr>
                        <a:t>PART </a:t>
                      </a:r>
                      <a:r>
                        <a:rPr dirty="0" sz="900" b="1"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79375" indent="40005">
                        <a:lnSpc>
                          <a:spcPct val="74100"/>
                        </a:lnSpc>
                      </a:pPr>
                      <a:r>
                        <a:rPr dirty="0" sz="900" b="1">
                          <a:latin typeface="Garamond"/>
                          <a:cs typeface="Garamond"/>
                        </a:rPr>
                        <a:t>PREFIX </a:t>
                      </a:r>
                      <a:r>
                        <a:rPr dirty="0" sz="900" b="1"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 marR="95250" indent="94615">
                        <a:lnSpc>
                          <a:spcPct val="74100"/>
                        </a:lnSpc>
                      </a:pP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PART </a:t>
                      </a: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70485" indent="40005">
                        <a:lnSpc>
                          <a:spcPct val="74100"/>
                        </a:lnSpc>
                      </a:pPr>
                      <a:r>
                        <a:rPr dirty="0" sz="900" b="1">
                          <a:latin typeface="Garamond"/>
                          <a:cs typeface="Garamond"/>
                        </a:rPr>
                        <a:t>PREFIX </a:t>
                      </a:r>
                      <a:r>
                        <a:rPr dirty="0" sz="900" b="1"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 marR="95250" indent="94615">
                        <a:lnSpc>
                          <a:spcPct val="74100"/>
                        </a:lnSpc>
                      </a:pP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PART </a:t>
                      </a: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 marR="97790" indent="40005">
                        <a:lnSpc>
                          <a:spcPct val="74100"/>
                        </a:lnSpc>
                      </a:pPr>
                      <a:r>
                        <a:rPr dirty="0" sz="900" b="1">
                          <a:latin typeface="Garamond"/>
                          <a:cs typeface="Garamond"/>
                        </a:rPr>
                        <a:t>PREFIX </a:t>
                      </a:r>
                      <a:r>
                        <a:rPr dirty="0" sz="900" b="1"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95250" indent="94615">
                        <a:lnSpc>
                          <a:spcPct val="74100"/>
                        </a:lnSpc>
                      </a:pP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PART </a:t>
                      </a:r>
                      <a:r>
                        <a:rPr dirty="0" sz="900" b="1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4455" indent="40005">
                        <a:lnSpc>
                          <a:spcPct val="74100"/>
                        </a:lnSpc>
                      </a:pPr>
                      <a:r>
                        <a:rPr dirty="0" sz="900" b="1">
                          <a:latin typeface="Garamond"/>
                          <a:cs typeface="Garamond"/>
                        </a:rPr>
                        <a:t>PREFIX </a:t>
                      </a:r>
                      <a:r>
                        <a:rPr dirty="0" sz="900" b="1">
                          <a:latin typeface="Garamond"/>
                          <a:cs typeface="Garamond"/>
                        </a:rPr>
                        <a:t>NUMBER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L08W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RD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L45T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TB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L87T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CI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L45E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IH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L13W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WG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L45H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L87H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OU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L45G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IJ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L15W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TL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WF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L45J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IO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L17W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WH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L60K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OT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L45M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OK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L17A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WO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L66T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TD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L45S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OJ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L18W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TH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L62M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OL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L23W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Garamond"/>
                          <a:cs typeface="Garamond"/>
                        </a:rPr>
                        <a:t>WZ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L65G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IL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L24W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WY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L65M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OM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057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L45N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WK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L87G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OP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L45B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TF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L87M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ON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L45I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OV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L45F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TA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  <a:tr h="147827"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92425"/>
                          </a:solidFill>
                          <a:latin typeface="Garamond"/>
                          <a:cs typeface="Garamond"/>
                        </a:rPr>
                        <a:t>L62W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Garamond"/>
                          <a:cs typeface="Garamond"/>
                        </a:rPr>
                        <a:t>WS</a:t>
                      </a:r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292425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900">
                        <a:latin typeface="Garamond"/>
                        <a:cs typeface="Garamond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92425"/>
                      </a:solidFill>
                      <a:prstDash val="solid"/>
                    </a:lnR>
                    <a:lnT w="12700">
                      <a:solidFill>
                        <a:srgbClr val="292425"/>
                      </a:solidFill>
                      <a:prstDash val="solid"/>
                    </a:lnT>
                    <a:lnB w="12700">
                      <a:solidFill>
                        <a:srgbClr val="29242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9270" y="9243727"/>
            <a:ext cx="111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6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7309" y="9243727"/>
            <a:ext cx="9061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1998</a:t>
            </a:r>
            <a:r>
              <a:rPr dirty="0" sz="1200" spc="65" i="1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200" spc="105" i="1">
                <a:solidFill>
                  <a:srgbClr val="292425"/>
                </a:solidFill>
                <a:latin typeface="Garamond"/>
                <a:cs typeface="Garamond"/>
              </a:rPr>
              <a:t>Edition</a:t>
            </a:r>
            <a:endParaRPr sz="1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9286" y="9224771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599" y="0"/>
                </a:lnTo>
              </a:path>
            </a:pathLst>
          </a:custGeom>
          <a:ln w="12700">
            <a:solidFill>
              <a:srgbClr val="292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04871" y="4476965"/>
            <a:ext cx="273367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30">
                <a:solidFill>
                  <a:srgbClr val="292425"/>
                </a:solidFill>
                <a:latin typeface="Garamond"/>
                <a:cs typeface="Garamond"/>
              </a:rPr>
              <a:t>This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p</a:t>
            </a:r>
            <a:r>
              <a:rPr dirty="0" sz="1400" spc="75">
                <a:solidFill>
                  <a:srgbClr val="292425"/>
                </a:solidFill>
                <a:latin typeface="Garamond"/>
                <a:cs typeface="Garamond"/>
              </a:rPr>
              <a:t>a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g</a:t>
            </a:r>
            <a:r>
              <a:rPr dirty="0" sz="1400" spc="95">
                <a:solidFill>
                  <a:srgbClr val="292425"/>
                </a:solidFill>
                <a:latin typeface="Garamond"/>
                <a:cs typeface="Garamond"/>
              </a:rPr>
              <a:t>e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is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intentional</a:t>
            </a:r>
            <a:r>
              <a:rPr dirty="0" sz="1400" spc="10">
                <a:solidFill>
                  <a:srgbClr val="292425"/>
                </a:solidFill>
                <a:latin typeface="Garamond"/>
                <a:cs typeface="Garamond"/>
              </a:rPr>
              <a:t>l</a:t>
            </a:r>
            <a:r>
              <a:rPr dirty="0" sz="1400" spc="85">
                <a:solidFill>
                  <a:srgbClr val="292425"/>
                </a:solidFill>
                <a:latin typeface="Garamond"/>
                <a:cs typeface="Garamond"/>
              </a:rPr>
              <a:t>y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35">
                <a:solidFill>
                  <a:srgbClr val="292425"/>
                </a:solidFill>
                <a:latin typeface="Garamond"/>
                <a:cs typeface="Garamond"/>
              </a:rPr>
              <a:t>left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 </a:t>
            </a:r>
            <a:r>
              <a:rPr dirty="0" sz="1400" spc="40">
                <a:solidFill>
                  <a:srgbClr val="292425"/>
                </a:solidFill>
                <a:latin typeface="Garamond"/>
                <a:cs typeface="Garamond"/>
              </a:rPr>
              <a:t>b</a:t>
            </a:r>
            <a:r>
              <a:rPr dirty="0" sz="1400" spc="55">
                <a:solidFill>
                  <a:srgbClr val="292425"/>
                </a:solidFill>
                <a:latin typeface="Garamond"/>
                <a:cs typeface="Garamond"/>
              </a:rPr>
              <a:t>lank.</a:t>
            </a:r>
            <a:endParaRPr sz="1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9242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RLintin</dc:creator>
  <dc:title>SCBA VOL 2.pdf</dc:title>
  <dcterms:created xsi:type="dcterms:W3CDTF">2014-05-24T13:48:28Z</dcterms:created>
  <dcterms:modified xsi:type="dcterms:W3CDTF">2014-05-24T13:48:28Z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2003-02-17T00:00:00Z</vt:filetime>
  </property>
  <property fmtid="{D5CDD505-2E9C-101B-9397-08002B2CF9AE}" pid="3" name="LastSaved">
    <vt:filetime>2014-05-24T00:00:00Z</vt:filetime>
  </property>
</Properties>
</file>